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0" r:id="rId3"/>
    <p:sldId id="301" r:id="rId4"/>
    <p:sldId id="302" r:id="rId5"/>
    <p:sldId id="303" r:id="rId6"/>
    <p:sldId id="304" r:id="rId7"/>
    <p:sldId id="259" r:id="rId8"/>
    <p:sldId id="261" r:id="rId9"/>
    <p:sldId id="305" r:id="rId10"/>
    <p:sldId id="313" r:id="rId11"/>
    <p:sldId id="306" r:id="rId12"/>
    <p:sldId id="262" r:id="rId13"/>
    <p:sldId id="307" r:id="rId14"/>
    <p:sldId id="260" r:id="rId15"/>
    <p:sldId id="309" r:id="rId16"/>
    <p:sldId id="314" r:id="rId17"/>
    <p:sldId id="315" r:id="rId18"/>
    <p:sldId id="311" r:id="rId19"/>
    <p:sldId id="312" r:id="rId20"/>
    <p:sldId id="297" r:id="rId21"/>
    <p:sldId id="316" r:id="rId22"/>
    <p:sldId id="320" r:id="rId23"/>
    <p:sldId id="317" r:id="rId24"/>
    <p:sldId id="321" r:id="rId25"/>
    <p:sldId id="322" r:id="rId26"/>
    <p:sldId id="263" r:id="rId27"/>
    <p:sldId id="324" r:id="rId28"/>
    <p:sldId id="354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0000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5" autoAdjust="0"/>
    <p:restoredTop sz="94660"/>
  </p:normalViewPr>
  <p:slideViewPr>
    <p:cSldViewPr>
      <p:cViewPr>
        <p:scale>
          <a:sx n="66" d="100"/>
          <a:sy n="66" d="100"/>
        </p:scale>
        <p:origin x="-690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AED52C-499D-4350-82B2-B007193F2DA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8835C1-9718-4652-8284-9614E3E929DF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04F88-DFB2-4AC6-83BA-9419DA18DD47}" type="slidenum">
              <a:rPr lang="en-US"/>
              <a:pPr/>
              <a:t>31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FA4D6-43BA-4990-A896-AFB84DD812FE}" type="slidenum">
              <a:rPr lang="en-US"/>
              <a:pPr/>
              <a:t>32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624DD-6150-413E-85D1-46D21D6C7E28}" type="slidenum">
              <a:rPr lang="en-US"/>
              <a:pPr/>
              <a:t>33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FDD29-6898-4156-BD58-04D9F17A6955}" type="slidenum">
              <a:rPr lang="en-US"/>
              <a:pPr/>
              <a:t>34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55A7D-2FE9-4420-9236-C713F729C043}" type="slidenum">
              <a:rPr lang="en-US"/>
              <a:pPr/>
              <a:t>35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834253-BD19-4144-BE02-0670F8369455}" type="slidenum">
              <a:rPr lang="en-US"/>
              <a:pPr/>
              <a:t>36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31595A-5EE0-4D0C-8238-B078F4D0056E}" type="slidenum">
              <a:rPr lang="en-US"/>
              <a:pPr/>
              <a:t>37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825BF6-91FD-49DA-9937-9D1AFF259AD8}" type="slidenum">
              <a:rPr lang="en-US"/>
              <a:pPr/>
              <a:t>39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11D23-394A-4D53-90CD-6A29C72D31FC}" type="slidenum">
              <a:rPr lang="en-US"/>
              <a:pPr/>
              <a:t>40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EB036-0B72-4EE4-BD3E-56EE86DA8087}" type="slidenum">
              <a:rPr lang="en-US"/>
              <a:pPr/>
              <a:t>41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64D77C-04DF-4031-8320-920039070D5A}" type="slidenum">
              <a:rPr lang="en-US"/>
              <a:pPr/>
              <a:t>7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41331-E86B-45BC-9D91-702C8E857766}" type="slidenum">
              <a:rPr lang="en-US"/>
              <a:pPr/>
              <a:t>42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F074BD-A409-4416-986B-F641178FBCE1}" type="slidenum">
              <a:rPr lang="en-US"/>
              <a:pPr/>
              <a:t>43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F074BD-A409-4416-986B-F641178FBCE1}" type="slidenum">
              <a:rPr lang="en-US"/>
              <a:pPr/>
              <a:t>44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9C98D-D017-4AC6-9A3B-BA58DB7A1E1E}" type="slidenum">
              <a:rPr lang="en-US"/>
              <a:pPr/>
              <a:t>45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41331-E86B-45BC-9D91-702C8E857766}" type="slidenum">
              <a:rPr lang="en-US"/>
              <a:pPr/>
              <a:t>46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658DE7-4411-48BA-93B9-5F6CA3B08F74}" type="slidenum">
              <a:rPr lang="en-US"/>
              <a:pPr/>
              <a:t>47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898BC-D069-42FE-81E6-83DE9525A57E}" type="slidenum">
              <a:rPr lang="en-US"/>
              <a:pPr/>
              <a:t>48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2D594-AE18-44BA-BE42-FB580734BE72}" type="slidenum">
              <a:rPr lang="en-US"/>
              <a:pPr/>
              <a:t>51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C6C3F-D611-487E-8D4F-81161B1055A8}" type="slidenum">
              <a:rPr lang="en-US"/>
              <a:pPr/>
              <a:t>52</a:t>
            </a:fld>
            <a:endParaRPr lang="en-U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1C4133-A2D3-4DFC-A8A6-6DD0C01E3EF8}" type="slidenum">
              <a:rPr lang="en-US"/>
              <a:pPr/>
              <a:t>54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B3102-6C20-427C-9452-14899B18FE98}" type="slidenum">
              <a:rPr lang="en-US"/>
              <a:pPr/>
              <a:t>8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68844-D94C-4F01-B2E6-6AF13B1BFC86}" type="slidenum">
              <a:rPr lang="en-US"/>
              <a:pPr/>
              <a:t>55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92E1B-A9DD-4574-BC02-6A1246051E08}" type="slidenum">
              <a:rPr lang="en-US"/>
              <a:pPr/>
              <a:t>12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ADC85-A6FE-4084-8B3E-08115BBE9757}" type="slidenum">
              <a:rPr lang="en-US"/>
              <a:pPr/>
              <a:t>14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B81374-1323-49CF-85F1-ED975D46D6FC}" type="slidenum">
              <a:rPr lang="en-US"/>
              <a:pPr/>
              <a:t>20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AA481-C0EA-4C51-A81D-33F700B7A928}" type="slidenum">
              <a:rPr lang="en-US"/>
              <a:pPr/>
              <a:t>26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A90755-BC19-410B-A2A8-ECCFCB03F084}" type="slidenum">
              <a:rPr lang="en-US"/>
              <a:pPr/>
              <a:t>29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B8B032-6EB9-4196-A647-2650B5D1C580}" type="slidenum">
              <a:rPr lang="en-US"/>
              <a:pPr/>
              <a:t>30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C99B5D-5943-402C-BF60-EBA504991D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659EC-F748-4A2A-A2F7-3C7C2A5C5E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6CB6F6-687B-486F-B642-9D27AA3758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8138B2A-4136-4FA3-BD58-8FDC57A971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01F65F-039A-4AF6-B841-733843C73E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F1281A-CFE6-4050-98F6-CCAC80D2D3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BDC78-3FC7-4726-BC8D-553D8791AB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CE74C4-D114-48E3-86EA-B32DF06684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B4C1EC-44CF-4F0E-AAF3-8B97752900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CF9CC9-656D-4D90-982F-A5E7BD5272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F4366-9F87-48D9-A68A-9053662F55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7961B-0032-4B56-AA27-C33AB8EEB6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5867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2E1FE4-B257-4BFA-A9EB-6BB8AB9C60E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jcb.rupress.org/misc/ifora.s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cb.rupress.org/cgi/content/full/166/1/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icro-manager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tiff"/><Relationship Id="rId4" Type="http://schemas.openxmlformats.org/officeDocument/2006/relationships/image" Target="../media/image8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iew Snapshot 1"/>
          <p:cNvPicPr>
            <a:picLocks noChangeArrowheads="1"/>
          </p:cNvPicPr>
          <p:nvPr/>
        </p:nvPicPr>
        <p:blipFill>
          <a:blip r:embed="rId3" cstate="print"/>
          <a:srcRect t="2501" b="22473"/>
          <a:stretch>
            <a:fillRect/>
          </a:stretch>
        </p:blipFill>
        <p:spPr bwMode="auto">
          <a:xfrm>
            <a:off x="0" y="0"/>
            <a:ext cx="915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Image: Susanne </a:t>
            </a:r>
            <a:r>
              <a:rPr lang="en-US" dirty="0" err="1" smtClean="0">
                <a:solidFill>
                  <a:schemeClr val="bg1"/>
                </a:solidFill>
              </a:rPr>
              <a:t>Rafelski</a:t>
            </a:r>
            <a:r>
              <a:rPr lang="en-US" dirty="0" smtClean="0">
                <a:solidFill>
                  <a:schemeClr val="bg1"/>
                </a:solidFill>
              </a:rPr>
              <a:t>, Marshall lab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305050"/>
          </a:xfrm>
          <a:solidFill>
            <a:srgbClr val="000000">
              <a:alpha val="69804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</a:t>
            </a:r>
            <a:r>
              <a:rPr lang="en-US" dirty="0" smtClean="0">
                <a:solidFill>
                  <a:schemeClr val="bg1"/>
                </a:solidFill>
              </a:rPr>
              <a:t>Digital </a:t>
            </a:r>
            <a:r>
              <a:rPr lang="en-US" dirty="0">
                <a:solidFill>
                  <a:schemeClr val="bg1"/>
                </a:solidFill>
              </a:rPr>
              <a:t>Image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Part I: Digital Images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81125" y="4191000"/>
            <a:ext cx="6400800" cy="1752600"/>
          </a:xfrm>
          <a:solidFill>
            <a:srgbClr val="000000">
              <a:alpha val="69804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UCSF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Brightness/contrast</a:t>
            </a:r>
            <a:endParaRPr lang="en-US" dirty="0"/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2388478" y="5562600"/>
            <a:ext cx="111569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Full Range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40012" y="2607469"/>
            <a:ext cx="2848570" cy="3231431"/>
            <a:chOff x="1943" y="0"/>
            <a:chExt cx="2552" cy="2895"/>
          </a:xfrm>
        </p:grpSpPr>
        <p:pic>
          <p:nvPicPr>
            <p:cNvPr id="22535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43" y="0"/>
              <a:ext cx="2552" cy="176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253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71" y="1912"/>
              <a:ext cx="1096" cy="68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2537" name="Rectangle 9"/>
            <p:cNvSpPr>
              <a:spLocks/>
            </p:cNvSpPr>
            <p:nvPr/>
          </p:nvSpPr>
          <p:spPr bwMode="auto">
            <a:xfrm>
              <a:off x="2678" y="2647"/>
              <a:ext cx="1011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Auto-Scale</a:t>
              </a:r>
            </a:p>
          </p:txBody>
        </p:sp>
      </p:grpSp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6570" y="2607469"/>
            <a:ext cx="2848570" cy="197346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0242" y="4732734"/>
            <a:ext cx="1241227" cy="77688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057400" y="12192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 aware of how your software scales your image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Brightness/contrast</a:t>
            </a:r>
            <a:endParaRPr lang="en-US" dirty="0"/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2409230" y="5562600"/>
            <a:ext cx="111569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Full Range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42830" y="2607469"/>
            <a:ext cx="2848570" cy="3231430"/>
            <a:chOff x="0" y="0"/>
            <a:chExt cx="2552" cy="2895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552" cy="176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2" y="1888"/>
              <a:ext cx="1128" cy="7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2533" name="Rectangle 5"/>
            <p:cNvSpPr>
              <a:spLocks/>
            </p:cNvSpPr>
            <p:nvPr/>
          </p:nvSpPr>
          <p:spPr bwMode="auto">
            <a:xfrm>
              <a:off x="869" y="2647"/>
              <a:ext cx="82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High B/C</a:t>
              </a:r>
            </a:p>
          </p:txBody>
        </p:sp>
      </p:grpSp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8294" y="2607469"/>
            <a:ext cx="2848570" cy="197346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1966" y="4732734"/>
            <a:ext cx="1241227" cy="77688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057400" y="12192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 aware of how your software scales your image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/>
              <a:t>Gamma correction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250" y="1092200"/>
            <a:ext cx="650875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3702050" y="4191000"/>
            <a:ext cx="160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226050" y="4572000"/>
            <a:ext cx="538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149850" y="3581400"/>
            <a:ext cx="728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=2.2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227388" y="2667000"/>
            <a:ext cx="8556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g</a:t>
            </a:r>
            <a:r>
              <a:rPr lang="en-US"/>
              <a:t>=0.45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1035050" y="60960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Other contrast stretching transforms….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778250" y="5638800"/>
            <a:ext cx="160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Input Intensity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 rot="16200000">
            <a:off x="478632" y="3299618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Output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Gamma adjustment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945" y="2544961"/>
            <a:ext cx="2848570" cy="197346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030" y="1524000"/>
            <a:ext cx="2848570" cy="197346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3559" name="Rectangle 7"/>
          <p:cNvSpPr>
            <a:spLocks/>
          </p:cNvSpPr>
          <p:nvPr/>
        </p:nvSpPr>
        <p:spPr bwMode="auto">
          <a:xfrm>
            <a:off x="4419600" y="4114800"/>
            <a:ext cx="32060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0.6</a:t>
            </a: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030" y="3657600"/>
            <a:ext cx="2848570" cy="197346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286000" y="403860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=1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2971800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=0.6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9200" y="5105400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ymbol" pitchFamily="18" charset="2"/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=2.2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What are acceptable image manipulations?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239000" cy="5257800"/>
          </a:xfrm>
        </p:spPr>
        <p:txBody>
          <a:bodyPr/>
          <a:lstStyle/>
          <a:p>
            <a:r>
              <a:rPr lang="en-US" dirty="0"/>
              <a:t>JCB has the best guidelines</a:t>
            </a:r>
          </a:p>
          <a:p>
            <a:pPr lvl="1"/>
            <a:r>
              <a:rPr lang="en-US" sz="2000" dirty="0">
                <a:hlinkClick r:id="rId3"/>
              </a:rPr>
              <a:t>http://jcb.rupress.org/misc/ifora.shtml#image_aquisition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http://jcb.rupress.org/cgi/content/full/166/1/1</a:t>
            </a:r>
            <a:endParaRPr lang="en-US" sz="2000" dirty="0"/>
          </a:p>
          <a:p>
            <a:r>
              <a:rPr lang="en-US" dirty="0"/>
              <a:t>Brightness and contrast adjustments ok, so long as done over whole image and don’t obscure or eliminate background</a:t>
            </a:r>
          </a:p>
          <a:p>
            <a:r>
              <a:rPr lang="en-US" dirty="0"/>
              <a:t>Nonlinear adjustments (like gamma) must be disclosed</a:t>
            </a:r>
          </a:p>
          <a:p>
            <a:r>
              <a:rPr lang="en-US" dirty="0"/>
              <a:t>No cutting and pasting of regions within an image (e.g. individual cells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Control and experiment must be treated identically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Lookup Tables (LUTs)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695" y="2812852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aphicFrame>
        <p:nvGraphicFramePr>
          <p:cNvPr id="25603" name="Group 3"/>
          <p:cNvGraphicFramePr>
            <a:graphicFrameLocks noGrp="1"/>
          </p:cNvGraphicFramePr>
          <p:nvPr/>
        </p:nvGraphicFramePr>
        <p:xfrm>
          <a:off x="4800600" y="1716733"/>
          <a:ext cx="1328290" cy="859480"/>
        </p:xfrm>
        <a:graphic>
          <a:graphicData uri="http://schemas.openxmlformats.org/drawingml/2006/table">
            <a:tbl>
              <a:tblPr/>
              <a:tblGrid>
                <a:gridCol w="265658"/>
                <a:gridCol w="265658"/>
                <a:gridCol w="265658"/>
                <a:gridCol w="265658"/>
                <a:gridCol w="265658"/>
              </a:tblGrid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5689" name="Rectangle 89"/>
          <p:cNvSpPr>
            <a:spLocks/>
          </p:cNvSpPr>
          <p:nvPr/>
        </p:nvSpPr>
        <p:spPr bwMode="auto">
          <a:xfrm>
            <a:off x="609600" y="2286000"/>
            <a:ext cx="3589734" cy="50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0       1        </a:t>
            </a:r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2    </a:t>
            </a:r>
            <a:r>
              <a:rPr lang="en-US" sz="2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3</a:t>
            </a:r>
          </a:p>
        </p:txBody>
      </p:sp>
      <p:pic>
        <p:nvPicPr>
          <p:cNvPr id="25690" name="Picture 9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9560" y="2678906"/>
            <a:ext cx="669727" cy="6697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1" name="Picture 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695" y="3634383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2" name="Picture 9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0998" y="3500437"/>
            <a:ext cx="669727" cy="6697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3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695" y="4455914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4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30998" y="4321969"/>
            <a:ext cx="669727" cy="6697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5" name="Picture 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695" y="5277445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6" name="Picture 9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0998" y="5143500"/>
            <a:ext cx="669727" cy="6697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7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9695" y="6098977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5698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30998" y="5965031"/>
            <a:ext cx="669727" cy="6697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coloring to bring out detail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6350"/>
            <a:ext cx="632460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coloring to bring out detail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6350"/>
            <a:ext cx="632460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Lookup Tables (LUTs)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927571"/>
            <a:ext cx="2531566" cy="19288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258" y="2920008"/>
            <a:ext cx="2527102" cy="19243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8" y="4911328"/>
            <a:ext cx="2531566" cy="19288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928687"/>
            <a:ext cx="2527102" cy="19243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37867" y="1820541"/>
            <a:ext cx="1319095" cy="38509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2923357"/>
            <a:ext cx="2527102" cy="19254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3400" y="4914677"/>
            <a:ext cx="2527102" cy="19254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2517" y="5683746"/>
            <a:ext cx="1284684" cy="37504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37867" y="3686846"/>
            <a:ext cx="1319095" cy="38509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Lookup Tables (LUTs)</a:t>
            </a:r>
            <a:endParaRPr lang="en-US" dirty="0"/>
          </a:p>
        </p:txBody>
      </p:sp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7603007" cy="57912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digital Image?</a:t>
            </a:r>
            <a:endParaRPr lang="en-US" dirty="0"/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2057400" y="1219200"/>
            <a:ext cx="5083123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Many measurements of </a:t>
            </a:r>
            <a:r>
              <a:rPr lang="en-US" sz="2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light intensity</a:t>
            </a:r>
            <a:endParaRPr lang="en-US" sz="2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05000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/>
          </p:cNvSpPr>
          <p:nvPr/>
        </p:nvSpPr>
        <p:spPr bwMode="auto">
          <a:xfrm>
            <a:off x="970955" y="3181945"/>
            <a:ext cx="250031" cy="258961"/>
          </a:xfrm>
          <a:prstGeom prst="rect">
            <a:avLst/>
          </a:prstGeom>
          <a:noFill/>
          <a:ln w="25400" cap="flat">
            <a:solidFill>
              <a:srgbClr val="FFFF33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algn="ctr" rotWithShape="0">
              <a:schemeClr val="bg2">
                <a:alpha val="79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038600"/>
            <a:ext cx="1607344" cy="160734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aphicFrame>
        <p:nvGraphicFramePr>
          <p:cNvPr id="16391" name="Group 7"/>
          <p:cNvGraphicFramePr>
            <a:graphicFrameLocks noGrp="1"/>
          </p:cNvGraphicFramePr>
          <p:nvPr/>
        </p:nvGraphicFramePr>
        <p:xfrm>
          <a:off x="3048000" y="3733800"/>
          <a:ext cx="2501429" cy="225027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77937"/>
                <a:gridCol w="277936"/>
                <a:gridCol w="277937"/>
                <a:gridCol w="277936"/>
                <a:gridCol w="277937"/>
                <a:gridCol w="277936"/>
                <a:gridCol w="277937"/>
                <a:gridCol w="277936"/>
                <a:gridCol w="277937"/>
              </a:tblGrid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6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44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75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81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45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98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255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234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78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27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94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215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194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68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39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66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63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6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1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2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0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Grande" charset="0"/>
                        <a:ea typeface="Lucida Grande" charset="0"/>
                        <a:cs typeface="Lucida Grande" charset="0"/>
                        <a:sym typeface="Lucida Grande" charset="0"/>
                      </a:endParaRPr>
                    </a:p>
                  </a:txBody>
                  <a:tcPr marL="8930" marR="8930" marT="8930" marB="89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838202" y="3448050"/>
            <a:ext cx="133348" cy="5905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19200" y="3429000"/>
            <a:ext cx="1219200" cy="6096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438400" y="3733800"/>
            <a:ext cx="609600" cy="3048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38400" y="5638800"/>
            <a:ext cx="619125" cy="33813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Images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Color images are made up of three gray scale images, one for each of red, green, and blue</a:t>
            </a:r>
          </a:p>
          <a:p>
            <a:r>
              <a:rPr lang="en-US"/>
              <a:t>Can be 8 or 16 bits per channel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 smtClean="0"/>
              <a:t>Color Images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453" y="3089672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5242" y="4964906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5242" y="3089672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5242" y="1214437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820" y="1214437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62820" y="3089672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62820" y="4964906"/>
            <a:ext cx="1785938" cy="178593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8681" name="Line 9"/>
          <p:cNvSpPr>
            <a:spLocks noChangeShapeType="1"/>
          </p:cNvSpPr>
          <p:nvPr/>
        </p:nvSpPr>
        <p:spPr bwMode="auto">
          <a:xfrm flipH="1">
            <a:off x="1857375" y="2143125"/>
            <a:ext cx="598289" cy="821531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rot="10800000">
            <a:off x="1856259" y="4973836"/>
            <a:ext cx="599405" cy="8572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H="1">
            <a:off x="2053828" y="4000500"/>
            <a:ext cx="357188" cy="781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 smtClean="0"/>
              <a:t>Color Images</a:t>
            </a:r>
            <a:endParaRPr lang="en-US" dirty="0"/>
          </a:p>
        </p:txBody>
      </p:sp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057400"/>
            <a:ext cx="1071563" cy="107156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aphicFrame>
        <p:nvGraphicFramePr>
          <p:cNvPr id="28685" name="Group 13"/>
          <p:cNvGraphicFramePr>
            <a:graphicFrameLocks noGrp="1"/>
          </p:cNvGraphicFramePr>
          <p:nvPr/>
        </p:nvGraphicFramePr>
        <p:xfrm>
          <a:off x="2895602" y="1524000"/>
          <a:ext cx="3658788" cy="2157712"/>
        </p:xfrm>
        <a:graphic>
          <a:graphicData uri="http://schemas.openxmlformats.org/drawingml/2006/table">
            <a:tbl>
              <a:tblPr/>
              <a:tblGrid>
                <a:gridCol w="914697"/>
                <a:gridCol w="914697"/>
                <a:gridCol w="914697"/>
                <a:gridCol w="914697"/>
              </a:tblGrid>
              <a:tr h="545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209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139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89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231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1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134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5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39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214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137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5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90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249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anchor="ctr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742" name="Rectangle 70"/>
          <p:cNvSpPr>
            <a:spLocks/>
          </p:cNvSpPr>
          <p:nvPr/>
        </p:nvSpPr>
        <p:spPr bwMode="auto">
          <a:xfrm>
            <a:off x="1447800" y="2438400"/>
            <a:ext cx="1352649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 smtClean="0">
                <a:ea typeface="Gill Sans" charset="0"/>
                <a:cs typeface="Gill Sans" charset="0"/>
              </a:rPr>
              <a:t>= </a:t>
            </a:r>
            <a:endParaRPr lang="en-US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graphicFrame>
        <p:nvGraphicFramePr>
          <p:cNvPr id="28744" name="Group 72"/>
          <p:cNvGraphicFramePr>
            <a:graphicFrameLocks noGrp="1"/>
          </p:cNvGraphicFramePr>
          <p:nvPr/>
        </p:nvGraphicFramePr>
        <p:xfrm>
          <a:off x="609600" y="4876800"/>
          <a:ext cx="1867496" cy="1051324"/>
        </p:xfrm>
        <a:graphic>
          <a:graphicData uri="http://schemas.openxmlformats.org/drawingml/2006/table">
            <a:tbl>
              <a:tblPr/>
              <a:tblGrid>
                <a:gridCol w="466874"/>
                <a:gridCol w="466874"/>
                <a:gridCol w="466874"/>
                <a:gridCol w="466874"/>
              </a:tblGrid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214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249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01" name="Group 129"/>
          <p:cNvGraphicFramePr>
            <a:graphicFrameLocks noGrp="1"/>
          </p:cNvGraphicFramePr>
          <p:nvPr/>
        </p:nvGraphicFramePr>
        <p:xfrm>
          <a:off x="2590800" y="4876800"/>
          <a:ext cx="1868830" cy="1051324"/>
        </p:xfrm>
        <a:graphic>
          <a:graphicData uri="http://schemas.openxmlformats.org/drawingml/2006/table">
            <a:tbl>
              <a:tblPr/>
              <a:tblGrid>
                <a:gridCol w="466874"/>
                <a:gridCol w="468208"/>
                <a:gridCol w="466874"/>
                <a:gridCol w="466874"/>
              </a:tblGrid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209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58" name="Group 186"/>
          <p:cNvGraphicFramePr>
            <a:graphicFrameLocks noGrp="1"/>
          </p:cNvGraphicFramePr>
          <p:nvPr/>
        </p:nvGraphicFramePr>
        <p:xfrm>
          <a:off x="4648200" y="4876800"/>
          <a:ext cx="1867496" cy="1051324"/>
        </p:xfrm>
        <a:graphic>
          <a:graphicData uri="http://schemas.openxmlformats.org/drawingml/2006/table">
            <a:tbl>
              <a:tblPr/>
              <a:tblGrid>
                <a:gridCol w="466874"/>
                <a:gridCol w="466874"/>
                <a:gridCol w="466874"/>
                <a:gridCol w="466874"/>
              </a:tblGrid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2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Rectangle 70"/>
          <p:cNvSpPr>
            <a:spLocks/>
          </p:cNvSpPr>
          <p:nvPr/>
        </p:nvSpPr>
        <p:spPr bwMode="auto">
          <a:xfrm>
            <a:off x="2895600" y="4191000"/>
            <a:ext cx="1352649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 smtClean="0">
                <a:ea typeface="Gill Sans" charset="0"/>
                <a:cs typeface="Gill Sans" charset="0"/>
              </a:rPr>
              <a:t>Or</a:t>
            </a:r>
            <a:endParaRPr lang="en-US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Stacks:</a:t>
            </a:r>
            <a:br>
              <a:rPr lang="en-US" dirty="0" smtClean="0"/>
            </a:br>
            <a:r>
              <a:rPr lang="en-US" dirty="0" smtClean="0"/>
              <a:t>Sequences of images</a:t>
            </a:r>
            <a:endParaRPr lang="en-US" dirty="0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312539" y="1178719"/>
            <a:ext cx="6652617" cy="138410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endParaRPr lang="en-US" sz="2400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Can represent time series(movies), z-positions, or other variables 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3344" y="5589984"/>
            <a:ext cx="892969" cy="89296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7" y="5107781"/>
            <a:ext cx="892969" cy="89296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9891" y="4643437"/>
            <a:ext cx="892969" cy="89296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9702" name="Rectangle 6"/>
          <p:cNvSpPr>
            <a:spLocks/>
          </p:cNvSpPr>
          <p:nvPr/>
        </p:nvSpPr>
        <p:spPr bwMode="auto">
          <a:xfrm>
            <a:off x="357187" y="5331024"/>
            <a:ext cx="2669977" cy="1196578"/>
          </a:xfrm>
          <a:prstGeom prst="rect">
            <a:avLst/>
          </a:prstGeom>
          <a:solidFill>
            <a:srgbClr val="84DDFD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outerShdw algn="ctr" rotWithShape="0">
              <a:schemeClr val="bg2">
                <a:alpha val="79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29703" name="Group 7"/>
          <p:cNvGraphicFramePr>
            <a:graphicFrameLocks noGrp="1"/>
          </p:cNvGraphicFramePr>
          <p:nvPr/>
        </p:nvGraphicFramePr>
        <p:xfrm>
          <a:off x="455414" y="5411391"/>
          <a:ext cx="2484687" cy="1031376"/>
        </p:xfrm>
        <a:graphic>
          <a:graphicData uri="http://schemas.openxmlformats.org/drawingml/2006/table">
            <a:tbl>
              <a:tblPr/>
              <a:tblGrid>
                <a:gridCol w="414115"/>
                <a:gridCol w="414114"/>
                <a:gridCol w="414115"/>
                <a:gridCol w="414114"/>
                <a:gridCol w="414115"/>
                <a:gridCol w="414114"/>
              </a:tblGrid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651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790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915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1115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1086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871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799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1036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1851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2689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2300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1306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917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1688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2626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2354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2081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2304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983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2071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1790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4394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3187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2634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825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1671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2542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1820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1799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2206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803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1092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1823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2183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2314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1430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9824" name="Rectangle 128"/>
          <p:cNvSpPr>
            <a:spLocks/>
          </p:cNvSpPr>
          <p:nvPr/>
        </p:nvSpPr>
        <p:spPr bwMode="auto">
          <a:xfrm>
            <a:off x="1205508" y="4616649"/>
            <a:ext cx="2669977" cy="1196578"/>
          </a:xfrm>
          <a:prstGeom prst="rect">
            <a:avLst/>
          </a:prstGeom>
          <a:solidFill>
            <a:srgbClr val="47CCFC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outerShdw algn="ctr" rotWithShape="0">
              <a:schemeClr val="bg2">
                <a:alpha val="79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29825" name="Group 129"/>
          <p:cNvGraphicFramePr>
            <a:graphicFrameLocks noGrp="1"/>
          </p:cNvGraphicFramePr>
          <p:nvPr/>
        </p:nvGraphicFramePr>
        <p:xfrm>
          <a:off x="1276946" y="4701480"/>
          <a:ext cx="2538264" cy="1031376"/>
        </p:xfrm>
        <a:graphic>
          <a:graphicData uri="http://schemas.openxmlformats.org/drawingml/2006/table">
            <a:tbl>
              <a:tblPr/>
              <a:tblGrid>
                <a:gridCol w="423044"/>
                <a:gridCol w="423044"/>
                <a:gridCol w="423044"/>
                <a:gridCol w="423044"/>
                <a:gridCol w="423044"/>
                <a:gridCol w="423044"/>
              </a:tblGrid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760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763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801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767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817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745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723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766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795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864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867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860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703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800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1016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1574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1299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849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744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829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1146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11117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2378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1030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756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792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908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1337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1149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883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801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757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874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880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823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831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9946" name="Rectangle 250"/>
          <p:cNvSpPr>
            <a:spLocks/>
          </p:cNvSpPr>
          <p:nvPr/>
        </p:nvSpPr>
        <p:spPr bwMode="auto">
          <a:xfrm>
            <a:off x="1955601" y="3893344"/>
            <a:ext cx="2669977" cy="1196578"/>
          </a:xfrm>
          <a:prstGeom prst="rect">
            <a:avLst/>
          </a:prstGeom>
          <a:solidFill>
            <a:srgbClr val="00BAFB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outerShdw algn="ctr" rotWithShape="0">
              <a:schemeClr val="bg2">
                <a:alpha val="79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29947" name="Group 251"/>
          <p:cNvGraphicFramePr>
            <a:graphicFrameLocks noGrp="1"/>
          </p:cNvGraphicFramePr>
          <p:nvPr/>
        </p:nvGraphicFramePr>
        <p:xfrm>
          <a:off x="2071688" y="3973711"/>
          <a:ext cx="2444502" cy="1031376"/>
        </p:xfrm>
        <a:graphic>
          <a:graphicData uri="http://schemas.openxmlformats.org/drawingml/2006/table">
            <a:tbl>
              <a:tblPr/>
              <a:tblGrid>
                <a:gridCol w="407417"/>
                <a:gridCol w="407417"/>
                <a:gridCol w="407417"/>
                <a:gridCol w="407417"/>
                <a:gridCol w="407417"/>
                <a:gridCol w="407417"/>
              </a:tblGrid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790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827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860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873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771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807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882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921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1216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1062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940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815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962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1816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3422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2185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1140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803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1094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2395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3816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4134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1244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784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892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1464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1961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1689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820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884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965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1082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1146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990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0068" name="Line 372"/>
          <p:cNvSpPr>
            <a:spLocks noChangeShapeType="1"/>
          </p:cNvSpPr>
          <p:nvPr/>
        </p:nvSpPr>
        <p:spPr bwMode="auto">
          <a:xfrm>
            <a:off x="6018610" y="4661297"/>
            <a:ext cx="17859" cy="1777008"/>
          </a:xfrm>
          <a:prstGeom prst="line">
            <a:avLst/>
          </a:prstGeom>
          <a:noFill/>
          <a:ln w="50800" cap="flat">
            <a:solidFill>
              <a:srgbClr val="FF000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069" name="Rectangle 373"/>
          <p:cNvSpPr>
            <a:spLocks/>
          </p:cNvSpPr>
          <p:nvPr/>
        </p:nvSpPr>
        <p:spPr bwMode="auto">
          <a:xfrm>
            <a:off x="6210598" y="5411301"/>
            <a:ext cx="141064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Gill Sans" charset="0"/>
                <a:cs typeface="Gill Sans" charset="0"/>
              </a:rPr>
              <a:t>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 Formats</a:t>
            </a:r>
            <a:endParaRPr lang="en-US" dirty="0"/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381000" y="1524000"/>
            <a:ext cx="6437114" cy="224670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Data sets can be big:</a:t>
            </a:r>
          </a:p>
          <a:p>
            <a:r>
              <a:rPr lang="en-US" sz="2400" dirty="0" smtClean="0">
                <a:ea typeface="Gill Sans" charset="0"/>
                <a:cs typeface="Gill Sans" charset="0"/>
              </a:rPr>
              <a:t>1392 × 1040 × 2 </a:t>
            </a:r>
            <a:r>
              <a:rPr lang="en-US" sz="2400" dirty="0">
                <a:ea typeface="Gill Sans" charset="0"/>
                <a:cs typeface="Gill Sans" charset="0"/>
              </a:rPr>
              <a:t>= </a:t>
            </a:r>
            <a:r>
              <a:rPr lang="en-US" sz="2400" dirty="0" smtClean="0">
                <a:ea typeface="Gill Sans" charset="0"/>
                <a:cs typeface="Gill Sans" charset="0"/>
              </a:rPr>
              <a:t>2.8MB</a:t>
            </a:r>
          </a:p>
          <a:p>
            <a:endParaRPr lang="en-US" sz="2400" dirty="0">
              <a:ea typeface="Gill Sans" charset="0"/>
              <a:cs typeface="Gill Sans" charset="0"/>
            </a:endParaRPr>
          </a:p>
          <a:p>
            <a:r>
              <a:rPr lang="en-US" sz="2400" dirty="0">
                <a:ea typeface="Gill Sans" charset="0"/>
                <a:cs typeface="Gill Sans" charset="0"/>
              </a:rPr>
              <a:t>3-channels, 15 image z-stack, 200 time points:</a:t>
            </a:r>
          </a:p>
          <a:p>
            <a:r>
              <a:rPr lang="en-US" sz="2400" dirty="0">
                <a:ea typeface="Gill Sans" charset="0"/>
                <a:cs typeface="Gill Sans" charset="0"/>
              </a:rPr>
              <a:t>2.8 </a:t>
            </a:r>
            <a:r>
              <a:rPr lang="en-US" sz="2400" dirty="0" smtClean="0">
                <a:ea typeface="Gill Sans" charset="0"/>
                <a:cs typeface="Gill Sans" charset="0"/>
              </a:rPr>
              <a:t>× </a:t>
            </a:r>
            <a:r>
              <a:rPr lang="en-US" sz="2400" dirty="0">
                <a:ea typeface="Gill Sans" charset="0"/>
                <a:cs typeface="Gill Sans" charset="0"/>
              </a:rPr>
              <a:t>3 </a:t>
            </a:r>
            <a:r>
              <a:rPr lang="en-US" sz="2400" dirty="0" smtClean="0">
                <a:ea typeface="Gill Sans" charset="0"/>
                <a:cs typeface="Gill Sans" charset="0"/>
              </a:rPr>
              <a:t>× </a:t>
            </a:r>
            <a:r>
              <a:rPr lang="en-US" sz="2400" dirty="0">
                <a:ea typeface="Gill Sans" charset="0"/>
                <a:cs typeface="Gill Sans" charset="0"/>
              </a:rPr>
              <a:t>15 </a:t>
            </a:r>
            <a:r>
              <a:rPr lang="en-US" sz="2400" dirty="0" smtClean="0">
                <a:ea typeface="Gill Sans" charset="0"/>
                <a:cs typeface="Gill Sans" charset="0"/>
              </a:rPr>
              <a:t>× </a:t>
            </a:r>
            <a:r>
              <a:rPr lang="en-US" sz="2400" dirty="0">
                <a:ea typeface="Gill Sans" charset="0"/>
                <a:cs typeface="Gill Sans" charset="0"/>
              </a:rPr>
              <a:t>200 = 25.2GB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42672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Compression!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874837"/>
            <a:ext cx="6858000" cy="4525963"/>
          </a:xfrm>
        </p:spPr>
        <p:txBody>
          <a:bodyPr/>
          <a:lstStyle/>
          <a:p>
            <a:r>
              <a:rPr lang="en-US" dirty="0" smtClean="0"/>
              <a:t>Lossless: preserves all information in original image</a:t>
            </a:r>
          </a:p>
          <a:p>
            <a:pPr lvl="1"/>
            <a:r>
              <a:rPr lang="en-US" dirty="0" smtClean="0"/>
              <a:t>Original image can be restored</a:t>
            </a:r>
          </a:p>
          <a:p>
            <a:r>
              <a:rPr lang="en-US" dirty="0" err="1" smtClean="0"/>
              <a:t>Lossy</a:t>
            </a:r>
            <a:r>
              <a:rPr lang="en-US" dirty="0" smtClean="0"/>
              <a:t>: discards information not necessary for visual appearance</a:t>
            </a:r>
          </a:p>
          <a:p>
            <a:pPr lvl="1"/>
            <a:r>
              <a:rPr lang="en-US" dirty="0" smtClean="0"/>
              <a:t>Original image cannot be restored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See: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ea typeface="Gill Sans" charset="0"/>
                <a:cs typeface="Gill Sans" charset="0"/>
              </a:rPr>
              <a:t>http://dvd-hq.info/data_compression.php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538514" y="11430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Lossless vs. </a:t>
            </a:r>
            <a:r>
              <a:rPr lang="en-US" sz="2400" dirty="0" err="1" smtClean="0"/>
              <a:t>Lossy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867400" cy="4953000"/>
          </a:xfrm>
        </p:spPr>
        <p:txBody>
          <a:bodyPr/>
          <a:lstStyle/>
          <a:p>
            <a:r>
              <a:rPr lang="en-US" dirty="0"/>
              <a:t>Most portable: TIFF</a:t>
            </a:r>
          </a:p>
          <a:p>
            <a:pPr lvl="1"/>
            <a:r>
              <a:rPr lang="en-US" dirty="0"/>
              <a:t>8 or 16-bit, lossless, supports grayscale or RGB</a:t>
            </a:r>
          </a:p>
          <a:p>
            <a:r>
              <a:rPr lang="en-US" dirty="0" smtClean="0"/>
              <a:t>Good: </a:t>
            </a:r>
            <a:r>
              <a:rPr lang="en-US" dirty="0"/>
              <a:t>JPEG2000, custom formats (nd2, ids, </a:t>
            </a:r>
            <a:r>
              <a:rPr lang="en-US" dirty="0" err="1"/>
              <a:t>zvi</a:t>
            </a:r>
            <a:r>
              <a:rPr lang="en-US" dirty="0"/>
              <a:t>, </a:t>
            </a:r>
            <a:r>
              <a:rPr lang="en-US" dirty="0" err="1"/>
              <a:t>lsm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Lossless, supports full </a:t>
            </a:r>
            <a:r>
              <a:rPr lang="en-US" dirty="0" err="1"/>
              <a:t>bitdepth</a:t>
            </a:r>
            <a:endParaRPr lang="en-US" dirty="0"/>
          </a:p>
          <a:p>
            <a:pPr lvl="1"/>
            <a:r>
              <a:rPr lang="en-US" dirty="0"/>
              <a:t>Custom formats often support multidimensional images</a:t>
            </a:r>
          </a:p>
          <a:p>
            <a:pPr lvl="1"/>
            <a:r>
              <a:rPr lang="en-US" dirty="0"/>
              <a:t>Not so portable</a:t>
            </a:r>
          </a:p>
          <a:p>
            <a:r>
              <a:rPr lang="en-US" dirty="0" smtClean="0"/>
              <a:t>Generally Bad</a:t>
            </a:r>
            <a:r>
              <a:rPr lang="en-US" dirty="0"/>
              <a:t>: Jpeg, GIF, BMP, etc.</a:t>
            </a:r>
          </a:p>
          <a:p>
            <a:pPr lvl="1"/>
            <a:r>
              <a:rPr lang="en-US" dirty="0" err="1"/>
              <a:t>Lossy</a:t>
            </a:r>
            <a:r>
              <a:rPr lang="en-US" dirty="0"/>
              <a:t> and / or 8-bit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Tools</a:t>
            </a:r>
            <a:endParaRPr lang="en-US" dirty="0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175245" y="1506752"/>
            <a:ext cx="2205633" cy="94654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241093"/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Acquisition + Analysis</a:t>
            </a:r>
          </a:p>
        </p:txBody>
      </p:sp>
      <p:sp>
        <p:nvSpPr>
          <p:cNvPr id="32771" name="Rectangle 3"/>
          <p:cNvSpPr>
            <a:spLocks/>
          </p:cNvSpPr>
          <p:nvPr/>
        </p:nvSpPr>
        <p:spPr bwMode="auto">
          <a:xfrm>
            <a:off x="267891" y="2459266"/>
            <a:ext cx="2902205" cy="256993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205376" indent="-205376">
              <a:buClr>
                <a:srgbClr val="FF0000"/>
              </a:buClr>
              <a:buSzPct val="125000"/>
              <a:buFont typeface="Gill Sans" charset="0"/>
              <a:buChar char="•"/>
            </a:pPr>
            <a:r>
              <a:rPr lang="en-US" sz="2500" dirty="0" smtClean="0">
                <a:ea typeface="Gill Sans" charset="0"/>
                <a:cs typeface="Gill Sans" charset="0"/>
              </a:rPr>
              <a:t>NIS-Elements</a:t>
            </a:r>
            <a:endParaRPr lang="en-US" sz="2500" dirty="0">
              <a:ea typeface="Gill Sans" charset="0"/>
              <a:cs typeface="Gill Sans" charset="0"/>
            </a:endParaRPr>
          </a:p>
          <a:p>
            <a:pPr marL="205376" indent="-205376">
              <a:buClr>
                <a:srgbClr val="FF0000"/>
              </a:buClr>
              <a:buSzPct val="125000"/>
              <a:buFont typeface="Gill Sans" charset="0"/>
              <a:buChar char="•"/>
            </a:pPr>
            <a:r>
              <a:rPr lang="en-US" sz="2500" dirty="0" err="1">
                <a:ea typeface="Gill Sans" charset="0"/>
                <a:cs typeface="Gill Sans" charset="0"/>
              </a:rPr>
              <a:t>AxioVision</a:t>
            </a:r>
            <a:endParaRPr lang="en-US" sz="2500" dirty="0">
              <a:ea typeface="Gill Sans" charset="0"/>
              <a:cs typeface="Gill Sans" charset="0"/>
            </a:endParaRPr>
          </a:p>
          <a:p>
            <a:pPr marL="205376" indent="-205376">
              <a:buClr>
                <a:srgbClr val="FF0000"/>
              </a:buClr>
              <a:buSzPct val="125000"/>
              <a:buFont typeface="Gill Sans" charset="0"/>
              <a:buChar char="•"/>
            </a:pPr>
            <a:r>
              <a:rPr lang="en-US" sz="2500" dirty="0" err="1">
                <a:ea typeface="Gill Sans" charset="0"/>
                <a:cs typeface="Gill Sans" charset="0"/>
              </a:rPr>
              <a:t>MetaMorph</a:t>
            </a:r>
            <a:endParaRPr lang="en-US" sz="2500" dirty="0">
              <a:ea typeface="Gill Sans" charset="0"/>
              <a:cs typeface="Gill Sans" charset="0"/>
            </a:endParaRPr>
          </a:p>
          <a:p>
            <a:pPr marL="205376" indent="-205376">
              <a:buClr>
                <a:srgbClr val="FF0000"/>
              </a:buClr>
              <a:buSzPct val="125000"/>
              <a:buFont typeface="Gill Sans" charset="0"/>
              <a:buChar char="•"/>
            </a:pPr>
            <a:r>
              <a:rPr lang="en-US" sz="2500" dirty="0">
                <a:ea typeface="Gill Sans" charset="0"/>
                <a:cs typeface="Gill Sans" charset="0"/>
              </a:rPr>
              <a:t>Zen</a:t>
            </a:r>
          </a:p>
          <a:p>
            <a:pPr marL="205376" indent="-205376">
              <a:buClr>
                <a:srgbClr val="FF0000"/>
              </a:buClr>
              <a:buSzPct val="125000"/>
              <a:buFont typeface="Gill Sans" charset="0"/>
              <a:buChar char="•"/>
            </a:pPr>
            <a:r>
              <a:rPr lang="en-US" sz="2500" dirty="0" err="1">
                <a:ea typeface="Gill Sans" charset="0"/>
                <a:cs typeface="Gill Sans" charset="0"/>
              </a:rPr>
              <a:t>Slidebook</a:t>
            </a:r>
            <a:endParaRPr lang="en-US" sz="2500" dirty="0">
              <a:ea typeface="Gill Sans" charset="0"/>
              <a:cs typeface="Gill Sans" charset="0"/>
            </a:endParaRPr>
          </a:p>
          <a:p>
            <a:pPr marL="205376" indent="-205376">
              <a:buClr>
                <a:srgbClr val="FF0000"/>
              </a:buClr>
              <a:buSzPct val="125000"/>
              <a:buFont typeface="Gill Sans" charset="0"/>
              <a:buChar char="•"/>
            </a:pPr>
            <a:r>
              <a:rPr lang="en-US" sz="2500" dirty="0" smtClean="0">
                <a:ea typeface="Gill Sans" charset="0"/>
                <a:cs typeface="Gill Sans" charset="0"/>
              </a:rPr>
              <a:t>Micro-Manager</a:t>
            </a:r>
          </a:p>
          <a:p>
            <a:pPr marL="662576" lvl="1" indent="-205376">
              <a:buClr>
                <a:srgbClr val="FF0000"/>
              </a:buClr>
              <a:buSzPct val="125000"/>
            </a:pPr>
            <a:r>
              <a:rPr lang="en-US" sz="1700" dirty="0" smtClean="0">
                <a:ea typeface="Gill Sans" charset="0"/>
                <a:cs typeface="Gill Sans" charset="0"/>
                <a:hlinkClick r:id="rId2"/>
              </a:rPr>
              <a:t>http://micro-manager.org/</a:t>
            </a:r>
            <a:endParaRPr lang="en-US" sz="1700" dirty="0" smtClean="0">
              <a:ea typeface="Gill Sans" charset="0"/>
              <a:cs typeface="Gill Sans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429000" y="1649925"/>
            <a:ext cx="1889745" cy="1299270"/>
            <a:chOff x="0" y="104"/>
            <a:chExt cx="1693" cy="1164"/>
          </a:xfrm>
        </p:grpSpPr>
        <p:sp>
          <p:nvSpPr>
            <p:cNvPr id="32772" name="Rectangle 4"/>
            <p:cNvSpPr>
              <a:spLocks/>
            </p:cNvSpPr>
            <p:nvPr/>
          </p:nvSpPr>
          <p:spPr bwMode="auto">
            <a:xfrm>
              <a:off x="0" y="104"/>
              <a:ext cx="1160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Presentation</a:t>
              </a:r>
            </a:p>
          </p:txBody>
        </p:sp>
        <p:sp>
          <p:nvSpPr>
            <p:cNvPr id="32773" name="Rectangle 5"/>
            <p:cNvSpPr>
              <a:spLocks/>
            </p:cNvSpPr>
            <p:nvPr/>
          </p:nvSpPr>
          <p:spPr bwMode="auto">
            <a:xfrm>
              <a:off x="136" y="579"/>
              <a:ext cx="1557" cy="68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marL="205376" indent="-205376">
                <a:buClr>
                  <a:srgbClr val="FFFF00"/>
                </a:buClr>
                <a:buSzPct val="125000"/>
                <a:buFont typeface="Gill Sans" charset="0"/>
                <a:buChar char="•"/>
              </a:pPr>
              <a:r>
                <a:rPr lang="en-US" sz="2500" dirty="0">
                  <a:ea typeface="Gill Sans" charset="0"/>
                  <a:cs typeface="Gill Sans" charset="0"/>
                </a:rPr>
                <a:t>Photoshop</a:t>
              </a:r>
            </a:p>
            <a:p>
              <a:pPr marL="205376" indent="-205376">
                <a:buClr>
                  <a:srgbClr val="FFFF00"/>
                </a:buClr>
                <a:buSzPct val="125000"/>
                <a:buFont typeface="Gill Sans" charset="0"/>
                <a:buChar char="•"/>
              </a:pPr>
              <a:r>
                <a:rPr lang="en-US" sz="2500" dirty="0">
                  <a:ea typeface="Gill Sans" charset="0"/>
                  <a:cs typeface="Gill Sans" charset="0"/>
                </a:rPr>
                <a:t>Gimp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470672" y="3657600"/>
            <a:ext cx="3768328" cy="2909962"/>
            <a:chOff x="0" y="309"/>
            <a:chExt cx="3376" cy="2607"/>
          </a:xfrm>
        </p:grpSpPr>
        <p:sp>
          <p:nvSpPr>
            <p:cNvPr id="32775" name="Rectangle 7"/>
            <p:cNvSpPr>
              <a:spLocks/>
            </p:cNvSpPr>
            <p:nvPr/>
          </p:nvSpPr>
          <p:spPr bwMode="auto">
            <a:xfrm>
              <a:off x="1092" y="309"/>
              <a:ext cx="770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Analysis</a:t>
              </a:r>
            </a:p>
          </p:txBody>
        </p:sp>
        <p:sp>
          <p:nvSpPr>
            <p:cNvPr id="32776" name="Rectangle 8"/>
            <p:cNvSpPr>
              <a:spLocks/>
            </p:cNvSpPr>
            <p:nvPr/>
          </p:nvSpPr>
          <p:spPr bwMode="auto">
            <a:xfrm>
              <a:off x="0" y="436"/>
              <a:ext cx="3376" cy="248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marL="205376" indent="-205376">
                <a:buClr>
                  <a:srgbClr val="00FFFF"/>
                </a:buClr>
                <a:buSzPct val="125000"/>
                <a:buFont typeface="Gill Sans" charset="0"/>
                <a:buChar char="•"/>
              </a:pPr>
              <a:r>
                <a:rPr lang="en-US" sz="2500" dirty="0" err="1">
                  <a:ea typeface="Gill Sans" charset="0"/>
                  <a:cs typeface="Gill Sans" charset="0"/>
                </a:rPr>
                <a:t>Matlab</a:t>
              </a:r>
              <a:endParaRPr lang="en-US" sz="2500" dirty="0">
                <a:ea typeface="Gill Sans" charset="0"/>
                <a:cs typeface="Gill Sans" charset="0"/>
              </a:endParaRPr>
            </a:p>
            <a:p>
              <a:pPr marL="205376" indent="-205376">
                <a:buClr>
                  <a:srgbClr val="00FFFF"/>
                </a:buClr>
                <a:buSzPct val="125000"/>
                <a:buFont typeface="Gill Sans" charset="0"/>
                <a:buChar char="•"/>
              </a:pPr>
              <a:r>
                <a:rPr lang="en-US" sz="2500" dirty="0" err="1" smtClean="0">
                  <a:ea typeface="Gill Sans" charset="0"/>
                  <a:cs typeface="Gill Sans" charset="0"/>
                </a:rPr>
                <a:t>ImageJ</a:t>
              </a:r>
              <a:r>
                <a:rPr lang="en-US" sz="2500" dirty="0" smtClean="0">
                  <a:ea typeface="Gill Sans" charset="0"/>
                  <a:cs typeface="Gill Sans" charset="0"/>
                </a:rPr>
                <a:t> </a:t>
              </a:r>
            </a:p>
            <a:p>
              <a:pPr marL="662576" lvl="1" indent="-205376">
                <a:buClr>
                  <a:srgbClr val="00FFFF"/>
                </a:buClr>
                <a:buSzPct val="125000"/>
              </a:pPr>
              <a:r>
                <a:rPr lang="en-US" sz="1700" dirty="0" smtClean="0">
                  <a:ea typeface="Gill Sans" charset="0"/>
                  <a:cs typeface="Gill Sans" charset="0"/>
                </a:rPr>
                <a:t>http</a:t>
              </a:r>
              <a:r>
                <a:rPr lang="en-US" sz="1700" dirty="0">
                  <a:ea typeface="Gill Sans" charset="0"/>
                  <a:cs typeface="Gill Sans" charset="0"/>
                </a:rPr>
                <a:t>://rsb.info.nih.gov/ij/</a:t>
              </a:r>
              <a:endParaRPr lang="en-US" sz="2500" dirty="0">
                <a:ea typeface="Gill Sans" charset="0"/>
                <a:cs typeface="Gill Sans" charset="0"/>
              </a:endParaRPr>
            </a:p>
            <a:p>
              <a:pPr marL="205376" indent="-205376">
                <a:buClr>
                  <a:srgbClr val="00FFFF"/>
                </a:buClr>
                <a:buSzPct val="125000"/>
                <a:buFont typeface="Gill Sans" charset="0"/>
                <a:buChar char="•"/>
              </a:pPr>
              <a:r>
                <a:rPr lang="en-US" sz="2500" dirty="0" err="1">
                  <a:ea typeface="Gill Sans" charset="0"/>
                  <a:cs typeface="Gill Sans" charset="0"/>
                </a:rPr>
                <a:t>Imaris</a:t>
              </a:r>
              <a:r>
                <a:rPr lang="en-US" sz="2500" dirty="0">
                  <a:ea typeface="Gill Sans" charset="0"/>
                  <a:cs typeface="Gill Sans" charset="0"/>
                </a:rPr>
                <a:t> (3D visualization)</a:t>
              </a:r>
            </a:p>
            <a:p>
              <a:pPr marL="205376" indent="-205376">
                <a:buClr>
                  <a:srgbClr val="00FFFF"/>
                </a:buClr>
                <a:buSzPct val="125000"/>
                <a:buFont typeface="Gill Sans" charset="0"/>
                <a:buChar char="•"/>
              </a:pPr>
              <a:r>
                <a:rPr lang="en-US" sz="2500" dirty="0" smtClean="0">
                  <a:ea typeface="Gill Sans" charset="0"/>
                  <a:cs typeface="Gill Sans" charset="0"/>
                </a:rPr>
                <a:t>CellProfiler </a:t>
              </a:r>
            </a:p>
            <a:p>
              <a:pPr marL="662576" lvl="1" indent="-205376">
                <a:buClr>
                  <a:srgbClr val="00FFFF"/>
                </a:buClr>
                <a:buSzPct val="125000"/>
              </a:pPr>
              <a:r>
                <a:rPr lang="en-US" sz="1700" dirty="0" smtClean="0">
                  <a:ea typeface="Gill Sans" charset="0"/>
                  <a:cs typeface="Gill Sans" charset="0"/>
                </a:rPr>
                <a:t>http</a:t>
              </a:r>
              <a:r>
                <a:rPr lang="en-US" sz="1700" dirty="0">
                  <a:ea typeface="Gill Sans" charset="0"/>
                  <a:cs typeface="Gill Sans" charset="0"/>
                </a:rPr>
                <a:t>://cellprofiler.org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Image Analysis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correction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Cameras have a non-zero offset</a:t>
            </a:r>
          </a:p>
          <a:p>
            <a:r>
              <a:rPr lang="en-US"/>
              <a:t>There can also be background fluorescence due to media autofluorescence, etc.</a:t>
            </a:r>
          </a:p>
          <a:p>
            <a:r>
              <a:rPr lang="en-US"/>
              <a:t>Want to correct for this by background subtraction</a:t>
            </a:r>
          </a:p>
          <a:p>
            <a:pPr lvl="1"/>
            <a:r>
              <a:rPr lang="en-US"/>
              <a:t>Camera dark image</a:t>
            </a:r>
          </a:p>
          <a:p>
            <a:pPr lvl="1"/>
            <a:r>
              <a:rPr lang="en-US"/>
              <a:t>Estimate background from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depth and dynamic range</a:t>
            </a:r>
            <a:endParaRPr lang="en-US" dirty="0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76200" y="1600200"/>
            <a:ext cx="1295400" cy="50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241093" algn="ctr"/>
            <a:r>
              <a:rPr lang="en-US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# of bits</a:t>
            </a:r>
            <a:endParaRPr lang="en-US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411" name="Rectangle 3"/>
          <p:cNvSpPr>
            <a:spLocks/>
          </p:cNvSpPr>
          <p:nvPr/>
        </p:nvSpPr>
        <p:spPr bwMode="auto">
          <a:xfrm>
            <a:off x="1512540" y="1723340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range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677763" y="2455574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1836241" y="2455574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2</a:t>
            </a:r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682228" y="3187809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2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1840706" y="3187809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4</a:t>
            </a:r>
          </a:p>
        </p:txBody>
      </p:sp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8853" y="2393156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7782" y="3125391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419" name="Rectangle 11"/>
          <p:cNvSpPr>
            <a:spLocks/>
          </p:cNvSpPr>
          <p:nvPr/>
        </p:nvSpPr>
        <p:spPr bwMode="auto">
          <a:xfrm>
            <a:off x="682228" y="3920043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4</a:t>
            </a:r>
          </a:p>
        </p:txBody>
      </p:sp>
      <p:sp>
        <p:nvSpPr>
          <p:cNvPr id="17420" name="Rectangle 12"/>
          <p:cNvSpPr>
            <a:spLocks/>
          </p:cNvSpPr>
          <p:nvPr/>
        </p:nvSpPr>
        <p:spPr bwMode="auto">
          <a:xfrm>
            <a:off x="1738015" y="3920043"/>
            <a:ext cx="25648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16</a:t>
            </a:r>
          </a:p>
        </p:txBody>
      </p:sp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8853" y="4589859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422" name="Rectangle 14"/>
          <p:cNvSpPr>
            <a:spLocks/>
          </p:cNvSpPr>
          <p:nvPr/>
        </p:nvSpPr>
        <p:spPr bwMode="auto">
          <a:xfrm>
            <a:off x="717947" y="4652277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8</a:t>
            </a:r>
          </a:p>
        </p:txBody>
      </p:sp>
      <p:sp>
        <p:nvSpPr>
          <p:cNvPr id="17423" name="Rectangle 15"/>
          <p:cNvSpPr>
            <a:spLocks/>
          </p:cNvSpPr>
          <p:nvPr/>
        </p:nvSpPr>
        <p:spPr bwMode="auto">
          <a:xfrm>
            <a:off x="1684437" y="4652277"/>
            <a:ext cx="38472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256</a:t>
            </a:r>
          </a:p>
        </p:txBody>
      </p:sp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7782" y="5322094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426" name="Rectangle 18"/>
          <p:cNvSpPr>
            <a:spLocks/>
          </p:cNvSpPr>
          <p:nvPr/>
        </p:nvSpPr>
        <p:spPr bwMode="auto">
          <a:xfrm>
            <a:off x="597396" y="5384512"/>
            <a:ext cx="25648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12</a:t>
            </a:r>
          </a:p>
        </p:txBody>
      </p:sp>
      <p:sp>
        <p:nvSpPr>
          <p:cNvPr id="17427" name="Rectangle 19"/>
          <p:cNvSpPr>
            <a:spLocks/>
          </p:cNvSpPr>
          <p:nvPr/>
        </p:nvSpPr>
        <p:spPr bwMode="auto">
          <a:xfrm>
            <a:off x="1568351" y="5384512"/>
            <a:ext cx="51296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4096</a:t>
            </a:r>
          </a:p>
        </p:txBody>
      </p:sp>
      <p:sp>
        <p:nvSpPr>
          <p:cNvPr id="17428" name="Rectangle 20"/>
          <p:cNvSpPr>
            <a:spLocks/>
          </p:cNvSpPr>
          <p:nvPr/>
        </p:nvSpPr>
        <p:spPr bwMode="auto">
          <a:xfrm>
            <a:off x="570607" y="6116746"/>
            <a:ext cx="25648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16</a:t>
            </a:r>
          </a:p>
        </p:txBody>
      </p:sp>
      <p:sp>
        <p:nvSpPr>
          <p:cNvPr id="17429" name="Rectangle 21"/>
          <p:cNvSpPr>
            <a:spLocks/>
          </p:cNvSpPr>
          <p:nvPr/>
        </p:nvSpPr>
        <p:spPr bwMode="auto">
          <a:xfrm>
            <a:off x="1447800" y="6116746"/>
            <a:ext cx="64120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65536</a:t>
            </a:r>
          </a:p>
        </p:txBody>
      </p:sp>
      <p:pic>
        <p:nvPicPr>
          <p:cNvPr id="17430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7782" y="6054328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431" name="Rectangle 23"/>
          <p:cNvSpPr>
            <a:spLocks/>
          </p:cNvSpPr>
          <p:nvPr/>
        </p:nvSpPr>
        <p:spPr bwMode="auto">
          <a:xfrm>
            <a:off x="2427536" y="2811066"/>
            <a:ext cx="3589734" cy="16073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914400" lvl="4"/>
            <a:r>
              <a:rPr lang="en-US" sz="600" dirty="0">
                <a:ea typeface="Gill Sans" charset="0"/>
                <a:cs typeface="Gill Sans" charset="0"/>
              </a:rPr>
              <a:t>0                                                                  1</a:t>
            </a:r>
          </a:p>
        </p:txBody>
      </p:sp>
      <p:sp>
        <p:nvSpPr>
          <p:cNvPr id="17432" name="Rectangle 24"/>
          <p:cNvSpPr>
            <a:spLocks/>
          </p:cNvSpPr>
          <p:nvPr/>
        </p:nvSpPr>
        <p:spPr bwMode="auto">
          <a:xfrm>
            <a:off x="2550170" y="3505200"/>
            <a:ext cx="3695700" cy="16073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lvl="4"/>
            <a:r>
              <a:rPr lang="en-US" sz="600" dirty="0">
                <a:ea typeface="Gill Sans" charset="0"/>
                <a:cs typeface="Gill Sans" charset="0"/>
              </a:rPr>
              <a:t>0                        </a:t>
            </a:r>
            <a:r>
              <a:rPr lang="en-US" sz="600" dirty="0" smtClean="0">
                <a:ea typeface="Gill Sans" charset="0"/>
                <a:cs typeface="Gill Sans" charset="0"/>
              </a:rPr>
              <a:t>                          </a:t>
            </a:r>
            <a:r>
              <a:rPr lang="en-US" sz="600" dirty="0">
                <a:ea typeface="Gill Sans" charset="0"/>
                <a:cs typeface="Gill Sans" charset="0"/>
              </a:rPr>
              <a:t>1                           </a:t>
            </a:r>
            <a:r>
              <a:rPr lang="en-US" sz="600" dirty="0" smtClean="0">
                <a:ea typeface="Gill Sans" charset="0"/>
                <a:cs typeface="Gill Sans" charset="0"/>
              </a:rPr>
              <a:t>          </a:t>
            </a:r>
            <a:r>
              <a:rPr lang="en-US" sz="600" dirty="0">
                <a:ea typeface="Gill Sans" charset="0"/>
                <a:cs typeface="Gill Sans" charset="0"/>
              </a:rPr>
              <a:t>2                           </a:t>
            </a:r>
            <a:r>
              <a:rPr lang="en-US" sz="600" dirty="0" smtClean="0">
                <a:ea typeface="Gill Sans" charset="0"/>
                <a:cs typeface="Gill Sans" charset="0"/>
              </a:rPr>
              <a:t>          </a:t>
            </a:r>
            <a:r>
              <a:rPr lang="en-US" sz="600" dirty="0">
                <a:ea typeface="Gill Sans" charset="0"/>
                <a:cs typeface="Gill Sans" charset="0"/>
              </a:rPr>
              <a:t>3</a:t>
            </a:r>
          </a:p>
        </p:txBody>
      </p:sp>
      <p:sp>
        <p:nvSpPr>
          <p:cNvPr id="17433" name="Rectangle 25"/>
          <p:cNvSpPr>
            <a:spLocks/>
          </p:cNvSpPr>
          <p:nvPr/>
        </p:nvSpPr>
        <p:spPr bwMode="auto">
          <a:xfrm>
            <a:off x="2512070" y="4241602"/>
            <a:ext cx="3810000" cy="1779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lvl="4"/>
            <a:r>
              <a:rPr lang="en-US" sz="600" dirty="0">
                <a:ea typeface="Gill Sans" charset="0"/>
                <a:cs typeface="Gill Sans" charset="0"/>
              </a:rPr>
              <a:t>0    </a:t>
            </a:r>
            <a:r>
              <a:rPr lang="en-US" sz="600" dirty="0" smtClean="0">
                <a:ea typeface="Gill Sans" charset="0"/>
                <a:cs typeface="Gill Sans" charset="0"/>
              </a:rPr>
              <a:t>      </a:t>
            </a:r>
            <a:r>
              <a:rPr lang="en-US" sz="600" dirty="0">
                <a:ea typeface="Gill Sans" charset="0"/>
                <a:cs typeface="Gill Sans" charset="0"/>
              </a:rPr>
              <a:t>1    </a:t>
            </a:r>
            <a:r>
              <a:rPr lang="en-US" sz="600" dirty="0" smtClean="0">
                <a:ea typeface="Gill Sans" charset="0"/>
                <a:cs typeface="Gill Sans" charset="0"/>
              </a:rPr>
              <a:t>     </a:t>
            </a:r>
            <a:r>
              <a:rPr lang="en-US" sz="600" dirty="0">
                <a:ea typeface="Gill Sans" charset="0"/>
                <a:cs typeface="Gill Sans" charset="0"/>
              </a:rPr>
              <a:t>2        3       4       5 </a:t>
            </a:r>
            <a:r>
              <a:rPr lang="en-US" sz="600" dirty="0" smtClean="0">
                <a:ea typeface="Gill Sans" charset="0"/>
                <a:cs typeface="Gill Sans" charset="0"/>
              </a:rPr>
              <a:t>       </a:t>
            </a:r>
            <a:r>
              <a:rPr lang="en-US" sz="600" dirty="0">
                <a:ea typeface="Gill Sans" charset="0"/>
                <a:cs typeface="Gill Sans" charset="0"/>
              </a:rPr>
              <a:t>6        7       8  </a:t>
            </a:r>
            <a:r>
              <a:rPr lang="en-US" sz="600" dirty="0" smtClean="0">
                <a:ea typeface="Gill Sans" charset="0"/>
                <a:cs typeface="Gill Sans" charset="0"/>
              </a:rPr>
              <a:t>      </a:t>
            </a:r>
            <a:r>
              <a:rPr lang="en-US" sz="600" dirty="0">
                <a:ea typeface="Gill Sans" charset="0"/>
                <a:cs typeface="Gill Sans" charset="0"/>
              </a:rPr>
              <a:t>9      10      11   </a:t>
            </a:r>
            <a:r>
              <a:rPr lang="en-US" sz="600" dirty="0" smtClean="0">
                <a:ea typeface="Gill Sans" charset="0"/>
                <a:cs typeface="Gill Sans" charset="0"/>
              </a:rPr>
              <a:t>   </a:t>
            </a:r>
            <a:r>
              <a:rPr lang="en-US" sz="600" dirty="0">
                <a:ea typeface="Gill Sans" charset="0"/>
                <a:cs typeface="Gill Sans" charset="0"/>
              </a:rPr>
              <a:t>12   </a:t>
            </a:r>
            <a:r>
              <a:rPr lang="en-US" sz="600" dirty="0" smtClean="0">
                <a:ea typeface="Gill Sans" charset="0"/>
                <a:cs typeface="Gill Sans" charset="0"/>
              </a:rPr>
              <a:t>   </a:t>
            </a:r>
            <a:r>
              <a:rPr lang="en-US" sz="600" dirty="0">
                <a:ea typeface="Gill Sans" charset="0"/>
                <a:cs typeface="Gill Sans" charset="0"/>
              </a:rPr>
              <a:t>13     14   </a:t>
            </a:r>
            <a:r>
              <a:rPr lang="en-US" sz="600" dirty="0" smtClean="0">
                <a:ea typeface="Gill Sans" charset="0"/>
                <a:cs typeface="Gill Sans" charset="0"/>
              </a:rPr>
              <a:t>   </a:t>
            </a:r>
            <a:r>
              <a:rPr lang="en-US" sz="600" dirty="0">
                <a:ea typeface="Gill Sans" charset="0"/>
                <a:cs typeface="Gill Sans" charset="0"/>
              </a:rPr>
              <a:t>15     </a:t>
            </a:r>
          </a:p>
        </p:txBody>
      </p:sp>
      <p:pic>
        <p:nvPicPr>
          <p:cNvPr id="17434" name="Picture 2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97782" y="3857625"/>
            <a:ext cx="3214688" cy="401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7435" name="Line 27"/>
          <p:cNvSpPr>
            <a:spLocks noChangeShapeType="1"/>
          </p:cNvSpPr>
          <p:nvPr/>
        </p:nvSpPr>
        <p:spPr bwMode="auto">
          <a:xfrm rot="10800000" flipH="1">
            <a:off x="381001" y="5181600"/>
            <a:ext cx="64008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36" name="Rectangle 28"/>
          <p:cNvSpPr>
            <a:spLocks/>
          </p:cNvSpPr>
          <p:nvPr/>
        </p:nvSpPr>
        <p:spPr bwMode="auto">
          <a:xfrm>
            <a:off x="6025183" y="4705855"/>
            <a:ext cx="64120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ea typeface="Gill Sans" charset="0"/>
                <a:cs typeface="Gill Sans" charset="0"/>
              </a:rPr>
              <a:t>1-byte</a:t>
            </a:r>
          </a:p>
        </p:txBody>
      </p:sp>
      <p:sp>
        <p:nvSpPr>
          <p:cNvPr id="17437" name="Rectangle 29"/>
          <p:cNvSpPr>
            <a:spLocks/>
          </p:cNvSpPr>
          <p:nvPr/>
        </p:nvSpPr>
        <p:spPr bwMode="auto">
          <a:xfrm>
            <a:off x="6025183" y="5438001"/>
            <a:ext cx="75661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ea typeface="Gill Sans" charset="0"/>
                <a:cs typeface="Gill Sans" charset="0"/>
              </a:rPr>
              <a:t>2-bytes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background from image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712" y="2133600"/>
            <a:ext cx="5907088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6712" y="2590800"/>
            <a:ext cx="3838575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743200"/>
            <a:ext cx="2439988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398712" y="63246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Pixel Intensity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 rot="16200000">
            <a:off x="-202406" y="4048918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image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Acquired with no light going to the camera</a:t>
            </a:r>
          </a:p>
          <a:p>
            <a:pPr lvl="1"/>
            <a:r>
              <a:rPr lang="en-US"/>
              <a:t>Allows you to measure instrument background</a:t>
            </a:r>
          </a:p>
          <a:p>
            <a:pPr lvl="1"/>
            <a:r>
              <a:rPr lang="en-US"/>
              <a:t>Can detect what’s real background autofluorescence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image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6629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Shading correction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Measure and correct for nonuniformity in illumination and detection</a:t>
            </a:r>
          </a:p>
          <a:p>
            <a:r>
              <a:rPr lang="en-US"/>
              <a:t>Image a uniform fluorescent sample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Shading correction</a:t>
            </a:r>
          </a:p>
        </p:txBody>
      </p:sp>
      <p:pic>
        <p:nvPicPr>
          <p:cNvPr id="41989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l="6590" t="3654" r="7050" b="6177"/>
          <a:stretch>
            <a:fillRect/>
          </a:stretch>
        </p:blipFill>
        <p:spPr>
          <a:xfrm>
            <a:off x="152400" y="1143000"/>
            <a:ext cx="7467600" cy="55626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Correction procedure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I</a:t>
            </a:r>
            <a:r>
              <a:rPr lang="en-US" baseline="-25000"/>
              <a:t>meas</a:t>
            </a:r>
            <a:r>
              <a:rPr lang="en-US"/>
              <a:t> = I</a:t>
            </a:r>
            <a:r>
              <a:rPr lang="en-US" baseline="-25000"/>
              <a:t>true</a:t>
            </a:r>
            <a:r>
              <a:rPr lang="en-US"/>
              <a:t> * Shading + Dark</a:t>
            </a:r>
          </a:p>
          <a:p>
            <a:pPr>
              <a:buFontTx/>
              <a:buNone/>
            </a:pPr>
            <a:r>
              <a:rPr lang="en-US"/>
              <a:t>I</a:t>
            </a:r>
            <a:r>
              <a:rPr lang="en-US" baseline="-25000"/>
              <a:t>true</a:t>
            </a:r>
            <a:r>
              <a:rPr lang="en-US"/>
              <a:t> = (I</a:t>
            </a:r>
            <a:r>
              <a:rPr lang="en-US" baseline="-25000"/>
              <a:t>meas</a:t>
            </a:r>
            <a:r>
              <a:rPr lang="en-US"/>
              <a:t> – Dark) / Shading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Good to do on all images</a:t>
            </a:r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Digital Image Filters</a:t>
            </a:r>
            <a:endParaRPr lang="en-US" dirty="0"/>
          </a:p>
        </p:txBody>
      </p:sp>
      <p:graphicFrame>
        <p:nvGraphicFramePr>
          <p:cNvPr id="53308" name="Group 60"/>
          <p:cNvGraphicFramePr>
            <a:graphicFrameLocks noGrp="1"/>
          </p:cNvGraphicFramePr>
          <p:nvPr/>
        </p:nvGraphicFramePr>
        <p:xfrm>
          <a:off x="838200" y="2163763"/>
          <a:ext cx="1219200" cy="1188720"/>
        </p:xfrm>
        <a:graphic>
          <a:graphicData uri="http://schemas.openxmlformats.org/drawingml/2006/table">
            <a:tbl>
              <a:tblPr/>
              <a:tblGrid>
                <a:gridCol w="406400"/>
                <a:gridCol w="406400"/>
                <a:gridCol w="406400"/>
              </a:tblGrid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309" name="Text Box 61"/>
          <p:cNvSpPr txBox="1">
            <a:spLocks noChangeArrowheads="1"/>
          </p:cNvSpPr>
          <p:nvPr/>
        </p:nvSpPr>
        <p:spPr bwMode="auto">
          <a:xfrm>
            <a:off x="2362200" y="2544763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Averaging / Smoothing</a:t>
            </a:r>
          </a:p>
        </p:txBody>
      </p:sp>
      <p:graphicFrame>
        <p:nvGraphicFramePr>
          <p:cNvPr id="53422" name="Group 174"/>
          <p:cNvGraphicFramePr>
            <a:graphicFrameLocks noGrp="1"/>
          </p:cNvGraphicFramePr>
          <p:nvPr/>
        </p:nvGraphicFramePr>
        <p:xfrm>
          <a:off x="762000" y="3911600"/>
          <a:ext cx="2514600" cy="2565402"/>
        </p:xfrm>
        <a:graphic>
          <a:graphicData uri="http://schemas.openxmlformats.org/drawingml/2006/table">
            <a:tbl>
              <a:tblPr/>
              <a:tblGrid>
                <a:gridCol w="503238"/>
                <a:gridCol w="503237"/>
                <a:gridCol w="501650"/>
                <a:gridCol w="503238"/>
                <a:gridCol w="503237"/>
              </a:tblGrid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423" name="Text Box 175"/>
          <p:cNvSpPr txBox="1">
            <a:spLocks noChangeArrowheads="1"/>
          </p:cNvSpPr>
          <p:nvPr/>
        </p:nvSpPr>
        <p:spPr bwMode="auto">
          <a:xfrm>
            <a:off x="3276600" y="49022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Gaussian smoothing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1" name="Rectangle 83"/>
          <p:cNvSpPr>
            <a:spLocks noChangeArrowheads="1"/>
          </p:cNvSpPr>
          <p:nvPr/>
        </p:nvSpPr>
        <p:spPr bwMode="auto">
          <a:xfrm>
            <a:off x="2133600" y="35814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72" name="Rectangle 84"/>
          <p:cNvSpPr>
            <a:spLocks noChangeArrowheads="1"/>
          </p:cNvSpPr>
          <p:nvPr/>
        </p:nvSpPr>
        <p:spPr bwMode="auto">
          <a:xfrm>
            <a:off x="2133600" y="10668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7" name="Rectangle 79"/>
          <p:cNvSpPr>
            <a:spLocks noChangeArrowheads="1"/>
          </p:cNvSpPr>
          <p:nvPr/>
        </p:nvSpPr>
        <p:spPr bwMode="auto">
          <a:xfrm>
            <a:off x="1524000" y="35814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8" name="Rectangle 80"/>
          <p:cNvSpPr>
            <a:spLocks noChangeArrowheads="1"/>
          </p:cNvSpPr>
          <p:nvPr/>
        </p:nvSpPr>
        <p:spPr bwMode="auto">
          <a:xfrm>
            <a:off x="1524000" y="10668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4" name="Rectangle 76"/>
          <p:cNvSpPr>
            <a:spLocks noChangeArrowheads="1"/>
          </p:cNvSpPr>
          <p:nvPr/>
        </p:nvSpPr>
        <p:spPr bwMode="auto">
          <a:xfrm>
            <a:off x="914400" y="35814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63" name="Rectangle 75"/>
          <p:cNvSpPr>
            <a:spLocks noChangeArrowheads="1"/>
          </p:cNvSpPr>
          <p:nvPr/>
        </p:nvSpPr>
        <p:spPr bwMode="auto">
          <a:xfrm>
            <a:off x="914400" y="1066800"/>
            <a:ext cx="533400" cy="53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this works</a:t>
            </a:r>
          </a:p>
        </p:txBody>
      </p:sp>
      <p:graphicFrame>
        <p:nvGraphicFramePr>
          <p:cNvPr id="63539" name="Group 51"/>
          <p:cNvGraphicFramePr>
            <a:graphicFrameLocks noGrp="1"/>
          </p:cNvGraphicFramePr>
          <p:nvPr/>
        </p:nvGraphicFramePr>
        <p:xfrm>
          <a:off x="914400" y="3657600"/>
          <a:ext cx="2971800" cy="3048000"/>
        </p:xfrm>
        <a:graphic>
          <a:graphicData uri="http://schemas.openxmlformats.org/drawingml/2006/table">
            <a:tbl>
              <a:tblPr/>
              <a:tblGrid>
                <a:gridCol w="595313"/>
                <a:gridCol w="593725"/>
                <a:gridCol w="593725"/>
                <a:gridCol w="593725"/>
                <a:gridCol w="595312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3540" name="Group 52"/>
          <p:cNvGraphicFramePr>
            <a:graphicFrameLocks noGrp="1"/>
          </p:cNvGraphicFramePr>
          <p:nvPr/>
        </p:nvGraphicFramePr>
        <p:xfrm>
          <a:off x="990600" y="1143000"/>
          <a:ext cx="1828800" cy="1752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562" name="Text Box 74"/>
          <p:cNvSpPr txBox="1">
            <a:spLocks noChangeArrowheads="1"/>
          </p:cNvSpPr>
          <p:nvPr/>
        </p:nvSpPr>
        <p:spPr bwMode="auto">
          <a:xfrm>
            <a:off x="914400" y="2895600"/>
            <a:ext cx="2895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Multiply corresponding pixels and sum</a:t>
            </a:r>
          </a:p>
        </p:txBody>
      </p:sp>
      <p:sp>
        <p:nvSpPr>
          <p:cNvPr id="63566" name="Text Box 78"/>
          <p:cNvSpPr txBox="1">
            <a:spLocks noChangeArrowheads="1"/>
          </p:cNvSpPr>
          <p:nvPr/>
        </p:nvSpPr>
        <p:spPr bwMode="auto">
          <a:xfrm>
            <a:off x="3276600" y="175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10</a:t>
            </a:r>
          </a:p>
        </p:txBody>
      </p:sp>
      <p:sp>
        <p:nvSpPr>
          <p:cNvPr id="63570" name="Text Box 82"/>
          <p:cNvSpPr txBox="1">
            <a:spLocks noChangeArrowheads="1"/>
          </p:cNvSpPr>
          <p:nvPr/>
        </p:nvSpPr>
        <p:spPr bwMode="auto">
          <a:xfrm>
            <a:off x="3657600" y="1752600"/>
            <a:ext cx="70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+11</a:t>
            </a:r>
          </a:p>
        </p:txBody>
      </p:sp>
      <p:sp>
        <p:nvSpPr>
          <p:cNvPr id="63573" name="Text Box 85"/>
          <p:cNvSpPr txBox="1">
            <a:spLocks noChangeArrowheads="1"/>
          </p:cNvSpPr>
          <p:nvPr/>
        </p:nvSpPr>
        <p:spPr bwMode="auto">
          <a:xfrm>
            <a:off x="4191000" y="1752600"/>
            <a:ext cx="70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+22</a:t>
            </a:r>
          </a:p>
        </p:txBody>
      </p:sp>
      <p:sp>
        <p:nvSpPr>
          <p:cNvPr id="63574" name="Text Box 86"/>
          <p:cNvSpPr txBox="1">
            <a:spLocks noChangeArrowheads="1"/>
          </p:cNvSpPr>
          <p:nvPr/>
        </p:nvSpPr>
        <p:spPr bwMode="auto">
          <a:xfrm>
            <a:off x="3200400" y="1752600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(10+11+22+13+8+10+20+20+15)/9 = 14</a:t>
            </a:r>
          </a:p>
        </p:txBody>
      </p:sp>
      <p:sp>
        <p:nvSpPr>
          <p:cNvPr id="63575" name="Rectangle 87"/>
          <p:cNvSpPr>
            <a:spLocks noChangeArrowheads="1"/>
          </p:cNvSpPr>
          <p:nvPr/>
        </p:nvSpPr>
        <p:spPr bwMode="auto">
          <a:xfrm>
            <a:off x="1447800" y="4191000"/>
            <a:ext cx="5334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576" name="Text Box 88"/>
          <p:cNvSpPr txBox="1">
            <a:spLocks noChangeArrowheads="1"/>
          </p:cNvSpPr>
          <p:nvPr/>
        </p:nvSpPr>
        <p:spPr bwMode="auto">
          <a:xfrm>
            <a:off x="1524000" y="4267200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71" grpId="0" animBg="1"/>
      <p:bldP spid="63571" grpId="1" animBg="1"/>
      <p:bldP spid="63572" grpId="0" animBg="1"/>
      <p:bldP spid="63572" grpId="1" animBg="1"/>
      <p:bldP spid="63567" grpId="0" animBg="1"/>
      <p:bldP spid="63567" grpId="1" animBg="1"/>
      <p:bldP spid="63568" grpId="0" animBg="1"/>
      <p:bldP spid="63568" grpId="1" animBg="1"/>
      <p:bldP spid="63564" grpId="0" animBg="1"/>
      <p:bldP spid="63564" grpId="1" animBg="1"/>
      <p:bldP spid="63563" grpId="0" animBg="1"/>
      <p:bldP spid="63563" grpId="1" animBg="1"/>
      <p:bldP spid="63566" grpId="0"/>
      <p:bldP spid="63566" grpId="1"/>
      <p:bldP spid="63570" grpId="0"/>
      <p:bldP spid="63570" grpId="1"/>
      <p:bldP spid="63573" grpId="0"/>
      <p:bldP spid="63573" grpId="1"/>
      <p:bldP spid="63574" grpId="0"/>
      <p:bldP spid="63575" grpId="0" animBg="1"/>
      <p:bldP spid="635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Group 1"/>
          <p:cNvGraphicFramePr>
            <a:graphicFrameLocks noGrp="1"/>
          </p:cNvGraphicFramePr>
          <p:nvPr/>
        </p:nvGraphicFramePr>
        <p:xfrm>
          <a:off x="3886200" y="4777383"/>
          <a:ext cx="3069580" cy="1878588"/>
        </p:xfrm>
        <a:graphic>
          <a:graphicData uri="http://schemas.openxmlformats.org/drawingml/2006/table">
            <a:tbl>
              <a:tblPr/>
              <a:tblGrid>
                <a:gridCol w="306958"/>
                <a:gridCol w="306958"/>
                <a:gridCol w="306958"/>
                <a:gridCol w="306958"/>
                <a:gridCol w="306958"/>
                <a:gridCol w="306958"/>
                <a:gridCol w="306958"/>
                <a:gridCol w="306958"/>
                <a:gridCol w="306958"/>
                <a:gridCol w="306958"/>
              </a:tblGrid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8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ヒラギノ角ゴ ProN W3" charset="0"/>
                        <a:cs typeface="ヒラギノ角ゴ ProN W3" charset="0"/>
                        <a:sym typeface="Helvetica Neue" charset="0"/>
                      </a:endParaRP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4083" name="Rectangle 291"/>
          <p:cNvSpPr>
            <a:spLocks noGrp="1" noChangeArrowheads="1"/>
          </p:cNvSpPr>
          <p:nvPr>
            <p:ph type="title"/>
          </p:nvPr>
        </p:nvSpPr>
        <p:spPr>
          <a:xfrm>
            <a:off x="892969" y="-366117"/>
            <a:ext cx="7358063" cy="1714500"/>
          </a:xfrm>
          <a:ln/>
        </p:spPr>
        <p:txBody>
          <a:bodyPr/>
          <a:lstStyle/>
          <a:p>
            <a:r>
              <a:rPr lang="en-US" sz="4500" dirty="0"/>
              <a:t>Linear Filters</a:t>
            </a:r>
          </a:p>
        </p:txBody>
      </p:sp>
      <p:graphicFrame>
        <p:nvGraphicFramePr>
          <p:cNvPr id="34085" name="Group 293"/>
          <p:cNvGraphicFramePr>
            <a:graphicFrameLocks noGrp="1"/>
          </p:cNvGraphicFramePr>
          <p:nvPr/>
        </p:nvGraphicFramePr>
        <p:xfrm>
          <a:off x="312539" y="4777383"/>
          <a:ext cx="3114230" cy="1875230"/>
        </p:xfrm>
        <a:graphic>
          <a:graphicData uri="http://schemas.openxmlformats.org/drawingml/2006/table">
            <a:tbl>
              <a:tblPr/>
              <a:tblGrid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</a:tblGrid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113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406" name="Group 614"/>
          <p:cNvGraphicFramePr>
            <a:graphicFrameLocks noGrp="1"/>
          </p:cNvGraphicFramePr>
          <p:nvPr/>
        </p:nvGraphicFramePr>
        <p:xfrm>
          <a:off x="312539" y="4768453"/>
          <a:ext cx="927572" cy="589359"/>
        </p:xfrm>
        <a:graphic>
          <a:graphicData uri="http://schemas.openxmlformats.org/drawingml/2006/table">
            <a:tbl>
              <a:tblPr/>
              <a:tblGrid>
                <a:gridCol w="309191"/>
                <a:gridCol w="309190"/>
                <a:gridCol w="309191"/>
              </a:tblGrid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440" name="Rectangle 648"/>
          <p:cNvSpPr>
            <a:spLocks/>
          </p:cNvSpPr>
          <p:nvPr/>
        </p:nvSpPr>
        <p:spPr bwMode="auto">
          <a:xfrm>
            <a:off x="1193626" y="2281863"/>
            <a:ext cx="666849" cy="5539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Kernel</a:t>
            </a:r>
          </a:p>
          <a:p>
            <a:endParaRPr lang="en-US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4441" name="Rectangle 649"/>
          <p:cNvSpPr>
            <a:spLocks/>
          </p:cNvSpPr>
          <p:nvPr/>
        </p:nvSpPr>
        <p:spPr bwMode="auto">
          <a:xfrm>
            <a:off x="337493" y="3304401"/>
            <a:ext cx="187230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Simple Smoothing</a:t>
            </a:r>
          </a:p>
        </p:txBody>
      </p:sp>
      <p:graphicFrame>
        <p:nvGraphicFramePr>
          <p:cNvPr id="34442" name="Group 650"/>
          <p:cNvGraphicFramePr>
            <a:graphicFrameLocks noGrp="1"/>
          </p:cNvGraphicFramePr>
          <p:nvPr/>
        </p:nvGraphicFramePr>
        <p:xfrm>
          <a:off x="1273994" y="2625835"/>
          <a:ext cx="927572" cy="589359"/>
        </p:xfrm>
        <a:graphic>
          <a:graphicData uri="http://schemas.openxmlformats.org/drawingml/2006/table">
            <a:tbl>
              <a:tblPr/>
              <a:tblGrid>
                <a:gridCol w="309191"/>
                <a:gridCol w="309190"/>
                <a:gridCol w="309191"/>
              </a:tblGrid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2712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AB">
                        <a:alpha val="6666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476" name="Rectangle 684"/>
          <p:cNvSpPr>
            <a:spLocks/>
          </p:cNvSpPr>
          <p:nvPr/>
        </p:nvSpPr>
        <p:spPr bwMode="auto">
          <a:xfrm>
            <a:off x="4207669" y="4981724"/>
            <a:ext cx="141064" cy="15388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</a:pPr>
            <a:r>
              <a:rPr lang="en-US" sz="10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38</a:t>
            </a:r>
          </a:p>
        </p:txBody>
      </p:sp>
      <p:graphicFrame>
        <p:nvGraphicFramePr>
          <p:cNvPr id="34477" name="Group 685"/>
          <p:cNvGraphicFramePr>
            <a:graphicFrameLocks noGrp="1"/>
          </p:cNvGraphicFramePr>
          <p:nvPr/>
        </p:nvGraphicFramePr>
        <p:xfrm>
          <a:off x="625078" y="4768453"/>
          <a:ext cx="927572" cy="589359"/>
        </p:xfrm>
        <a:graphic>
          <a:graphicData uri="http://schemas.openxmlformats.org/drawingml/2006/table">
            <a:tbl>
              <a:tblPr/>
              <a:tblGrid>
                <a:gridCol w="309191"/>
                <a:gridCol w="309190"/>
                <a:gridCol w="309191"/>
              </a:tblGrid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11" name="Group 719"/>
          <p:cNvGraphicFramePr>
            <a:graphicFrameLocks noGrp="1"/>
          </p:cNvGraphicFramePr>
          <p:nvPr/>
        </p:nvGraphicFramePr>
        <p:xfrm>
          <a:off x="946547" y="4768453"/>
          <a:ext cx="927572" cy="589359"/>
        </p:xfrm>
        <a:graphic>
          <a:graphicData uri="http://schemas.openxmlformats.org/drawingml/2006/table">
            <a:tbl>
              <a:tblPr/>
              <a:tblGrid>
                <a:gridCol w="309191"/>
                <a:gridCol w="309190"/>
                <a:gridCol w="309191"/>
              </a:tblGrid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545" name="Rectangle 753"/>
          <p:cNvSpPr>
            <a:spLocks/>
          </p:cNvSpPr>
          <p:nvPr/>
        </p:nvSpPr>
        <p:spPr bwMode="auto">
          <a:xfrm>
            <a:off x="4511278" y="4981724"/>
            <a:ext cx="141064" cy="15388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</a:pPr>
            <a:r>
              <a:rPr lang="en-US" sz="10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38</a:t>
            </a:r>
          </a:p>
        </p:txBody>
      </p:sp>
      <p:sp>
        <p:nvSpPr>
          <p:cNvPr id="34546" name="Rectangle 754"/>
          <p:cNvSpPr>
            <a:spLocks/>
          </p:cNvSpPr>
          <p:nvPr/>
        </p:nvSpPr>
        <p:spPr bwMode="auto">
          <a:xfrm>
            <a:off x="4814887" y="4981724"/>
            <a:ext cx="141064" cy="15388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</a:pPr>
            <a:r>
              <a:rPr lang="en-US" sz="10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69</a:t>
            </a:r>
          </a:p>
        </p:txBody>
      </p:sp>
      <p:graphicFrame>
        <p:nvGraphicFramePr>
          <p:cNvPr id="34547" name="Group 755"/>
          <p:cNvGraphicFramePr>
            <a:graphicFrameLocks noGrp="1"/>
          </p:cNvGraphicFramePr>
          <p:nvPr/>
        </p:nvGraphicFramePr>
        <p:xfrm>
          <a:off x="1268016" y="4768453"/>
          <a:ext cx="927572" cy="589359"/>
        </p:xfrm>
        <a:graphic>
          <a:graphicData uri="http://schemas.openxmlformats.org/drawingml/2006/table">
            <a:tbl>
              <a:tblPr/>
              <a:tblGrid>
                <a:gridCol w="309191"/>
                <a:gridCol w="309190"/>
                <a:gridCol w="309191"/>
              </a:tblGrid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  <a:tr h="196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C00">
                        <a:alpha val="4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581" name="Rectangle 789"/>
          <p:cNvSpPr>
            <a:spLocks/>
          </p:cNvSpPr>
          <p:nvPr/>
        </p:nvSpPr>
        <p:spPr bwMode="auto">
          <a:xfrm>
            <a:off x="5118497" y="4990654"/>
            <a:ext cx="141064" cy="15388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</a:pPr>
            <a:r>
              <a:rPr lang="en-US" sz="10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85</a:t>
            </a:r>
          </a:p>
        </p:txBody>
      </p:sp>
      <p:graphicFrame>
        <p:nvGraphicFramePr>
          <p:cNvPr id="34582" name="Group 790"/>
          <p:cNvGraphicFramePr>
            <a:graphicFrameLocks noGrp="1"/>
          </p:cNvGraphicFramePr>
          <p:nvPr/>
        </p:nvGraphicFramePr>
        <p:xfrm>
          <a:off x="3733800" y="4777383"/>
          <a:ext cx="3114230" cy="1875230"/>
        </p:xfrm>
        <a:graphic>
          <a:graphicData uri="http://schemas.openxmlformats.org/drawingml/2006/table">
            <a:tbl>
              <a:tblPr/>
              <a:tblGrid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  <a:gridCol w="311423"/>
              </a:tblGrid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12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110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69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28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56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7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37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85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4903" name="Picture 11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514600"/>
            <a:ext cx="892969" cy="89296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4904" name="Picture 11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3356" y="2514600"/>
            <a:ext cx="892969" cy="89296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aphicFrame>
        <p:nvGraphicFramePr>
          <p:cNvPr id="34905" name="Group 1113"/>
          <p:cNvGraphicFramePr>
            <a:graphicFrameLocks noGrp="1"/>
          </p:cNvGraphicFramePr>
          <p:nvPr/>
        </p:nvGraphicFramePr>
        <p:xfrm>
          <a:off x="5334000" y="2971800"/>
          <a:ext cx="1400845" cy="1038075"/>
        </p:xfrm>
        <a:graphic>
          <a:graphicData uri="http://schemas.openxmlformats.org/drawingml/2006/table">
            <a:tbl>
              <a:tblPr/>
              <a:tblGrid>
                <a:gridCol w="280169"/>
                <a:gridCol w="280169"/>
                <a:gridCol w="280169"/>
                <a:gridCol w="280169"/>
                <a:gridCol w="280169"/>
              </a:tblGrid>
              <a:tr h="20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6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6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16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6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6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2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26789" marR="26789" marT="26789" marB="26789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1201"/>
          <p:cNvGrpSpPr>
            <a:grpSpLocks/>
          </p:cNvGrpSpPr>
          <p:nvPr/>
        </p:nvGrpSpPr>
        <p:grpSpPr bwMode="auto">
          <a:xfrm>
            <a:off x="4462240" y="2076598"/>
            <a:ext cx="2141652" cy="2277070"/>
            <a:chOff x="0" y="0"/>
            <a:chExt cx="1918" cy="2040"/>
          </a:xfrm>
        </p:grpSpPr>
        <p:sp>
          <p:nvSpPr>
            <p:cNvPr id="34991" name="Rectangle 1199"/>
            <p:cNvSpPr>
              <a:spLocks/>
            </p:cNvSpPr>
            <p:nvPr/>
          </p:nvSpPr>
          <p:spPr bwMode="auto">
            <a:xfrm>
              <a:off x="0" y="1792"/>
              <a:ext cx="1918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ea typeface="Gill Sans" charset="0"/>
                  <a:cs typeface="Gill Sans" charset="0"/>
                </a:rPr>
                <a:t>Gaussian Smoothing</a:t>
              </a:r>
            </a:p>
          </p:txBody>
        </p:sp>
        <p:pic>
          <p:nvPicPr>
            <p:cNvPr id="34992" name="Picture 12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0" y="0"/>
              <a:ext cx="704" cy="7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76" grpId="0" autoUpdateAnimBg="0"/>
      <p:bldP spid="34545" grpId="0" autoUpdateAnimBg="0"/>
      <p:bldP spid="34546" grpId="0" autoUpdateAnimBg="0"/>
      <p:bldP spid="3458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/>
              <a:t>Why smooth?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867400" cy="4525963"/>
          </a:xfrm>
        </p:spPr>
        <p:txBody>
          <a:bodyPr/>
          <a:lstStyle/>
          <a:p>
            <a:r>
              <a:rPr lang="en-US" dirty="0"/>
              <a:t>If your image is sampled appropriately (at </a:t>
            </a:r>
            <a:r>
              <a:rPr lang="en-US" dirty="0" err="1"/>
              <a:t>Nyquist</a:t>
            </a:r>
            <a:r>
              <a:rPr lang="en-US" dirty="0"/>
              <a:t>) the point spread function will be spread out over multiple pixels</a:t>
            </a:r>
          </a:p>
          <a:p>
            <a:r>
              <a:rPr lang="en-US" dirty="0"/>
              <a:t>Properly exploiting this redundancy requires </a:t>
            </a:r>
            <a:r>
              <a:rPr lang="en-US" dirty="0" err="1"/>
              <a:t>deconvolution</a:t>
            </a:r>
            <a:endParaRPr lang="en-US" dirty="0"/>
          </a:p>
          <a:p>
            <a:r>
              <a:rPr lang="en-US" dirty="0"/>
              <a:t>But smoothing helps</a:t>
            </a:r>
          </a:p>
          <a:p>
            <a:r>
              <a:rPr lang="en-US" dirty="0"/>
              <a:t>Also reduces single pixel noise artifacts that can’t be real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depth and dynamic range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876" t="7643" r="15702" b="15923"/>
          <a:stretch>
            <a:fillRect/>
          </a:stretch>
        </p:blipFill>
        <p:spPr bwMode="auto">
          <a:xfrm>
            <a:off x="1219200" y="1524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4876" t="7643" r="15702" b="15924"/>
          <a:stretch>
            <a:fillRect/>
          </a:stretch>
        </p:blipFill>
        <p:spPr bwMode="auto">
          <a:xfrm>
            <a:off x="1219200" y="3810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14876" t="7643" r="15702" b="15924"/>
          <a:stretch>
            <a:fillRect/>
          </a:stretch>
        </p:blipFill>
        <p:spPr bwMode="auto">
          <a:xfrm>
            <a:off x="4343400" y="1524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14876" t="7643" r="15702" b="15924"/>
          <a:stretch>
            <a:fillRect/>
          </a:stretch>
        </p:blipFill>
        <p:spPr bwMode="auto">
          <a:xfrm>
            <a:off x="4343400" y="3810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295400" y="33528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 bit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6388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 bit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600" y="33528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 bit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19600" y="56388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 bit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PSF and Gaussian Filter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463800"/>
            <a:ext cx="2286000" cy="2286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48000"/>
            <a:ext cx="1270000" cy="127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76400" y="4800600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PSF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479613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Gaussian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smooth?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762000"/>
          </a:xfrm>
        </p:spPr>
        <p:txBody>
          <a:bodyPr/>
          <a:lstStyle/>
          <a:p>
            <a:r>
              <a:rPr lang="en-US"/>
              <a:t>Averages redundancy and suppresses noise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361950" y="5410200"/>
            <a:ext cx="3124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Noisy image</a:t>
            </a:r>
            <a:endParaRPr lang="en-US" sz="2000" dirty="0"/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3886200" y="54705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Gaussian smoothing filter,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dirty="0"/>
              <a:t> = 1 pixel</a:t>
            </a:r>
          </a:p>
        </p:txBody>
      </p:sp>
      <p:pic>
        <p:nvPicPr>
          <p:cNvPr id="10" name="Picture 9" descr="10photon_rn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438400"/>
            <a:ext cx="2870200" cy="2870200"/>
          </a:xfrm>
          <a:prstGeom prst="rect">
            <a:avLst/>
          </a:prstGeom>
        </p:spPr>
      </p:pic>
      <p:pic>
        <p:nvPicPr>
          <p:cNvPr id="11" name="Picture 10" descr="10photon_rn_gaussia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3800" y="24384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Smoothing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 cstate="print"/>
          <a:srcRect l="10756" t="3244" r="11261" b="54578"/>
          <a:stretch>
            <a:fillRect/>
          </a:stretch>
        </p:blipFill>
        <p:spPr bwMode="auto">
          <a:xfrm>
            <a:off x="228600" y="990600"/>
            <a:ext cx="586034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 cstate="print"/>
          <a:srcRect l="9441" t="2939" r="10986" b="54883"/>
          <a:stretch>
            <a:fillRect/>
          </a:stretch>
        </p:blipFill>
        <p:spPr bwMode="auto">
          <a:xfrm>
            <a:off x="123825" y="3733800"/>
            <a:ext cx="597982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4495800" y="1066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95800" y="3810000"/>
            <a:ext cx="1600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Gaussian Filtered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 cstate="print"/>
          <a:srcRect l="10756" t="3244" r="11261" b="7559"/>
          <a:stretch>
            <a:fillRect/>
          </a:stretch>
        </p:blipFill>
        <p:spPr bwMode="auto">
          <a:xfrm>
            <a:off x="76200" y="1524000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304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Original</a:t>
            </a:r>
          </a:p>
        </p:txBody>
      </p:sp>
      <p:graphicFrame>
        <p:nvGraphicFramePr>
          <p:cNvPr id="7" name="Group 49"/>
          <p:cNvGraphicFramePr>
            <a:graphicFrameLocks noGrp="1"/>
          </p:cNvGraphicFramePr>
          <p:nvPr/>
        </p:nvGraphicFramePr>
        <p:xfrm>
          <a:off x="4724400" y="1600200"/>
          <a:ext cx="1600200" cy="14906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50"/>
          <p:cNvGraphicFramePr>
            <a:graphicFrameLocks noGrp="1"/>
          </p:cNvGraphicFramePr>
          <p:nvPr/>
        </p:nvGraphicFramePr>
        <p:xfrm>
          <a:off x="4724400" y="3429000"/>
          <a:ext cx="1600200" cy="14906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304800" y="6019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/>
              <a:t>Horizontal edge detection</a:t>
            </a:r>
          </a:p>
        </p:txBody>
      </p:sp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3" cstate="print"/>
          <a:srcRect l="10789" t="3033" r="10986" b="7487"/>
          <a:stretch>
            <a:fillRect/>
          </a:stretch>
        </p:blipFill>
        <p:spPr bwMode="auto">
          <a:xfrm>
            <a:off x="76200" y="1524000"/>
            <a:ext cx="441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Group 49"/>
          <p:cNvGraphicFramePr>
            <a:graphicFrameLocks noGrp="1"/>
          </p:cNvGraphicFramePr>
          <p:nvPr/>
        </p:nvGraphicFramePr>
        <p:xfrm>
          <a:off x="4724400" y="1600200"/>
          <a:ext cx="1600200" cy="14906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50"/>
          <p:cNvGraphicFramePr>
            <a:graphicFrameLocks noGrp="1"/>
          </p:cNvGraphicFramePr>
          <p:nvPr/>
        </p:nvGraphicFramePr>
        <p:xfrm>
          <a:off x="4724400" y="3429000"/>
          <a:ext cx="1600200" cy="14906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enhancement filters</a:t>
            </a:r>
            <a:endParaRPr lang="en-US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Unsharp</a:t>
            </a:r>
            <a:endParaRPr lang="en-US" dirty="0" smtClean="0"/>
          </a:p>
          <a:p>
            <a:r>
              <a:rPr lang="en-US" dirty="0" err="1" smtClean="0"/>
              <a:t>Laplacian</a:t>
            </a:r>
            <a:endParaRPr lang="en-US" dirty="0" smtClean="0"/>
          </a:p>
          <a:p>
            <a:r>
              <a:rPr lang="en-US" dirty="0" err="1" smtClean="0"/>
              <a:t>Laplacian</a:t>
            </a:r>
            <a:r>
              <a:rPr lang="en-US" dirty="0" smtClean="0"/>
              <a:t> of Gaussian</a:t>
            </a:r>
            <a:endParaRPr lang="en-US" dirty="0"/>
          </a:p>
        </p:txBody>
      </p:sp>
      <p:graphicFrame>
        <p:nvGraphicFramePr>
          <p:cNvPr id="65540" name="Group 4"/>
          <p:cNvGraphicFramePr>
            <a:graphicFrameLocks noGrp="1"/>
          </p:cNvGraphicFramePr>
          <p:nvPr/>
        </p:nvGraphicFramePr>
        <p:xfrm>
          <a:off x="1219200" y="3657600"/>
          <a:ext cx="2286000" cy="23622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</a:tblGrid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 l="10789" t="3033" r="10986" b="54790"/>
          <a:stretch>
            <a:fillRect/>
          </a:stretch>
        </p:blipFill>
        <p:spPr bwMode="auto">
          <a:xfrm>
            <a:off x="228600" y="3733800"/>
            <a:ext cx="587852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Contast</a:t>
            </a:r>
            <a:r>
              <a:rPr lang="en-US" dirty="0" smtClean="0"/>
              <a:t> enhancement</a:t>
            </a:r>
            <a:endParaRPr lang="en-US" dirty="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 cstate="print"/>
          <a:srcRect l="10756" t="3244" r="11261" b="54578"/>
          <a:stretch>
            <a:fillRect/>
          </a:stretch>
        </p:blipFill>
        <p:spPr bwMode="auto">
          <a:xfrm>
            <a:off x="228600" y="990600"/>
            <a:ext cx="586034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4572000" y="1066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72000" y="3810000"/>
            <a:ext cx="1600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Unsharp</a:t>
            </a:r>
            <a:r>
              <a:rPr lang="en-US" sz="2400" dirty="0" smtClean="0">
                <a:solidFill>
                  <a:schemeClr val="bg1"/>
                </a:solidFill>
              </a:rPr>
              <a:t> Filtered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filters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do things like median filtering – replace center pixel by median value within box</a:t>
            </a:r>
          </a:p>
          <a:p>
            <a:r>
              <a:rPr lang="en-US"/>
              <a:t>Good for smoothing while maintaining edges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 cstate="print"/>
          <a:srcRect b="35346"/>
          <a:stretch>
            <a:fillRect/>
          </a:stretch>
        </p:blipFill>
        <p:spPr bwMode="auto">
          <a:xfrm rot="16200000">
            <a:off x="-952500" y="2692400"/>
            <a:ext cx="4572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4" cstate="print">
            <a:lum bright="16000" contrast="100000"/>
          </a:blip>
          <a:srcRect l="8597" t="6470" r="8701" b="7506"/>
          <a:stretch>
            <a:fillRect/>
          </a:stretch>
        </p:blipFill>
        <p:spPr bwMode="auto">
          <a:xfrm>
            <a:off x="2514600" y="2062162"/>
            <a:ext cx="4387850" cy="365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Clipboard-2.tif"/>
          <p:cNvPicPr>
            <a:picLocks noChangeAspect="1"/>
          </p:cNvPicPr>
          <p:nvPr/>
        </p:nvPicPr>
        <p:blipFill>
          <a:blip r:embed="rId5" cstate="print"/>
          <a:srcRect l="17753" t="6645" r="2358" b="5648"/>
          <a:stretch>
            <a:fillRect/>
          </a:stretch>
        </p:blipFill>
        <p:spPr>
          <a:xfrm>
            <a:off x="3276600" y="2286000"/>
            <a:ext cx="3574472" cy="3276600"/>
          </a:xfrm>
          <a:prstGeom prst="rect">
            <a:avLst/>
          </a:prstGeom>
        </p:spPr>
      </p:pic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3948752" y="2098344"/>
            <a:ext cx="2895600" cy="34655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 cstate="print"/>
          <a:srcRect b="35704"/>
          <a:stretch>
            <a:fillRect/>
          </a:stretch>
        </p:blipFill>
        <p:spPr bwMode="auto">
          <a:xfrm rot="16200000">
            <a:off x="-952500" y="2692400"/>
            <a:ext cx="4597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3870325" y="5653088"/>
            <a:ext cx="159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Pixel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Thresholding, where to set the cutoff?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1" y="1685925"/>
            <a:ext cx="2544961" cy="249138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4" y="4275534"/>
            <a:ext cx="2687836" cy="212526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23242" y="5186362"/>
            <a:ext cx="1473398" cy="1169789"/>
            <a:chOff x="0" y="0"/>
            <a:chExt cx="1320" cy="1048"/>
          </a:xfrm>
        </p:grpSpPr>
        <p:sp>
          <p:nvSpPr>
            <p:cNvPr id="41991" name="Oval 7"/>
            <p:cNvSpPr>
              <a:spLocks/>
            </p:cNvSpPr>
            <p:nvPr/>
          </p:nvSpPr>
          <p:spPr bwMode="auto">
            <a:xfrm>
              <a:off x="728" y="696"/>
              <a:ext cx="592" cy="352"/>
            </a:xfrm>
            <a:prstGeom prst="ellipse">
              <a:avLst/>
            </a:prstGeom>
            <a:noFill/>
            <a:ln w="25400" cap="flat">
              <a:solidFill>
                <a:srgbClr val="FF0000">
                  <a:alpha val="84999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algn="ctr" rotWithShape="0">
                <a:schemeClr val="bg2">
                  <a:alpha val="79999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2" name="Line 8"/>
            <p:cNvSpPr>
              <a:spLocks noChangeShapeType="1"/>
            </p:cNvSpPr>
            <p:nvPr/>
          </p:nvSpPr>
          <p:spPr bwMode="auto">
            <a:xfrm>
              <a:off x="0" y="0"/>
              <a:ext cx="752" cy="791"/>
            </a:xfrm>
            <a:prstGeom prst="line">
              <a:avLst/>
            </a:prstGeom>
            <a:noFill/>
            <a:ln w="25400" cap="flat">
              <a:solidFill>
                <a:srgbClr val="FF0500"/>
              </a:solidFill>
              <a:prstDash val="solid"/>
              <a:miter lim="800000"/>
              <a:headEnd type="none" w="med" len="med"/>
              <a:tailEnd type="stealth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199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461" y="1685925"/>
            <a:ext cx="2527102" cy="249138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bit-depth</a:t>
            </a:r>
            <a:endParaRPr lang="en-US" dirty="0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76200" y="1600200"/>
            <a:ext cx="1295400" cy="50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241093" algn="ctr"/>
            <a:r>
              <a:rPr lang="en-US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# of bits</a:t>
            </a:r>
            <a:endParaRPr lang="en-US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411" name="Rectangle 3"/>
          <p:cNvSpPr>
            <a:spLocks/>
          </p:cNvSpPr>
          <p:nvPr/>
        </p:nvSpPr>
        <p:spPr bwMode="auto">
          <a:xfrm>
            <a:off x="1512540" y="1723340"/>
            <a:ext cx="58990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range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677763" y="2455574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1836241" y="2455574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2</a:t>
            </a:r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682228" y="3187809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2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1840706" y="3187809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4</a:t>
            </a:r>
          </a:p>
        </p:txBody>
      </p:sp>
      <p:sp>
        <p:nvSpPr>
          <p:cNvPr id="17419" name="Rectangle 11"/>
          <p:cNvSpPr>
            <a:spLocks/>
          </p:cNvSpPr>
          <p:nvPr/>
        </p:nvSpPr>
        <p:spPr bwMode="auto">
          <a:xfrm>
            <a:off x="682228" y="3920043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4</a:t>
            </a:r>
          </a:p>
        </p:txBody>
      </p:sp>
      <p:sp>
        <p:nvSpPr>
          <p:cNvPr id="17420" name="Rectangle 12"/>
          <p:cNvSpPr>
            <a:spLocks/>
          </p:cNvSpPr>
          <p:nvPr/>
        </p:nvSpPr>
        <p:spPr bwMode="auto">
          <a:xfrm>
            <a:off x="1738015" y="3920043"/>
            <a:ext cx="25648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16</a:t>
            </a:r>
          </a:p>
        </p:txBody>
      </p:sp>
      <p:sp>
        <p:nvSpPr>
          <p:cNvPr id="17422" name="Rectangle 14"/>
          <p:cNvSpPr>
            <a:spLocks/>
          </p:cNvSpPr>
          <p:nvPr/>
        </p:nvSpPr>
        <p:spPr bwMode="auto">
          <a:xfrm>
            <a:off x="717947" y="4652277"/>
            <a:ext cx="12824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8</a:t>
            </a:r>
          </a:p>
        </p:txBody>
      </p:sp>
      <p:sp>
        <p:nvSpPr>
          <p:cNvPr id="17423" name="Rectangle 15"/>
          <p:cNvSpPr>
            <a:spLocks/>
          </p:cNvSpPr>
          <p:nvPr/>
        </p:nvSpPr>
        <p:spPr bwMode="auto">
          <a:xfrm>
            <a:off x="1684437" y="4652277"/>
            <a:ext cx="38472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256</a:t>
            </a:r>
          </a:p>
        </p:txBody>
      </p:sp>
      <p:sp>
        <p:nvSpPr>
          <p:cNvPr id="17426" name="Rectangle 18"/>
          <p:cNvSpPr>
            <a:spLocks/>
          </p:cNvSpPr>
          <p:nvPr/>
        </p:nvSpPr>
        <p:spPr bwMode="auto">
          <a:xfrm>
            <a:off x="597396" y="5384512"/>
            <a:ext cx="25648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12</a:t>
            </a:r>
          </a:p>
        </p:txBody>
      </p:sp>
      <p:sp>
        <p:nvSpPr>
          <p:cNvPr id="17427" name="Rectangle 19"/>
          <p:cNvSpPr>
            <a:spLocks/>
          </p:cNvSpPr>
          <p:nvPr/>
        </p:nvSpPr>
        <p:spPr bwMode="auto">
          <a:xfrm>
            <a:off x="1568351" y="5384512"/>
            <a:ext cx="51296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4096</a:t>
            </a:r>
          </a:p>
        </p:txBody>
      </p:sp>
      <p:sp>
        <p:nvSpPr>
          <p:cNvPr id="17428" name="Rectangle 20"/>
          <p:cNvSpPr>
            <a:spLocks/>
          </p:cNvSpPr>
          <p:nvPr/>
        </p:nvSpPr>
        <p:spPr bwMode="auto">
          <a:xfrm>
            <a:off x="570607" y="6116746"/>
            <a:ext cx="256480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16</a:t>
            </a:r>
          </a:p>
        </p:txBody>
      </p:sp>
      <p:sp>
        <p:nvSpPr>
          <p:cNvPr id="17429" name="Rectangle 21"/>
          <p:cNvSpPr>
            <a:spLocks/>
          </p:cNvSpPr>
          <p:nvPr/>
        </p:nvSpPr>
        <p:spPr bwMode="auto">
          <a:xfrm>
            <a:off x="1447800" y="6116746"/>
            <a:ext cx="641201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ill Sans" charset="0"/>
                <a:cs typeface="Gill Sans" charset="0"/>
              </a:rPr>
              <a:t>65536</a:t>
            </a:r>
          </a:p>
        </p:txBody>
      </p:sp>
      <p:sp>
        <p:nvSpPr>
          <p:cNvPr id="17431" name="Rectangle 23"/>
          <p:cNvSpPr>
            <a:spLocks/>
          </p:cNvSpPr>
          <p:nvPr/>
        </p:nvSpPr>
        <p:spPr bwMode="auto">
          <a:xfrm>
            <a:off x="2427536" y="2811066"/>
            <a:ext cx="3589734" cy="16073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914400" lvl="4"/>
            <a:r>
              <a:rPr lang="en-US" sz="600" dirty="0">
                <a:ea typeface="Gill Sans" charset="0"/>
                <a:cs typeface="Gill Sans" charset="0"/>
              </a:rPr>
              <a:t>0                                                                  1</a:t>
            </a:r>
          </a:p>
        </p:txBody>
      </p:sp>
      <p:sp>
        <p:nvSpPr>
          <p:cNvPr id="17432" name="Rectangle 24"/>
          <p:cNvSpPr>
            <a:spLocks/>
          </p:cNvSpPr>
          <p:nvPr/>
        </p:nvSpPr>
        <p:spPr bwMode="auto">
          <a:xfrm>
            <a:off x="2550170" y="3505200"/>
            <a:ext cx="3695700" cy="16073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lvl="4"/>
            <a:r>
              <a:rPr lang="en-US" sz="600" dirty="0">
                <a:ea typeface="Gill Sans" charset="0"/>
                <a:cs typeface="Gill Sans" charset="0"/>
              </a:rPr>
              <a:t>0                        </a:t>
            </a:r>
            <a:r>
              <a:rPr lang="en-US" sz="600" dirty="0" smtClean="0">
                <a:ea typeface="Gill Sans" charset="0"/>
                <a:cs typeface="Gill Sans" charset="0"/>
              </a:rPr>
              <a:t>                          </a:t>
            </a:r>
            <a:r>
              <a:rPr lang="en-US" sz="600" dirty="0">
                <a:ea typeface="Gill Sans" charset="0"/>
                <a:cs typeface="Gill Sans" charset="0"/>
              </a:rPr>
              <a:t>1                           </a:t>
            </a:r>
            <a:r>
              <a:rPr lang="en-US" sz="600" dirty="0" smtClean="0">
                <a:ea typeface="Gill Sans" charset="0"/>
                <a:cs typeface="Gill Sans" charset="0"/>
              </a:rPr>
              <a:t>          </a:t>
            </a:r>
            <a:r>
              <a:rPr lang="en-US" sz="600" dirty="0">
                <a:ea typeface="Gill Sans" charset="0"/>
                <a:cs typeface="Gill Sans" charset="0"/>
              </a:rPr>
              <a:t>2                           </a:t>
            </a:r>
            <a:r>
              <a:rPr lang="en-US" sz="600" dirty="0" smtClean="0">
                <a:ea typeface="Gill Sans" charset="0"/>
                <a:cs typeface="Gill Sans" charset="0"/>
              </a:rPr>
              <a:t>          </a:t>
            </a:r>
            <a:r>
              <a:rPr lang="en-US" sz="600" dirty="0">
                <a:ea typeface="Gill Sans" charset="0"/>
                <a:cs typeface="Gill Sans" charset="0"/>
              </a:rPr>
              <a:t>3</a:t>
            </a:r>
          </a:p>
        </p:txBody>
      </p:sp>
      <p:sp>
        <p:nvSpPr>
          <p:cNvPr id="17433" name="Rectangle 25"/>
          <p:cNvSpPr>
            <a:spLocks/>
          </p:cNvSpPr>
          <p:nvPr/>
        </p:nvSpPr>
        <p:spPr bwMode="auto">
          <a:xfrm>
            <a:off x="2512070" y="4241602"/>
            <a:ext cx="3810000" cy="1779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lvl="4"/>
            <a:r>
              <a:rPr lang="en-US" sz="600" dirty="0">
                <a:ea typeface="Gill Sans" charset="0"/>
                <a:cs typeface="Gill Sans" charset="0"/>
              </a:rPr>
              <a:t>0    </a:t>
            </a:r>
            <a:r>
              <a:rPr lang="en-US" sz="600" dirty="0" smtClean="0">
                <a:ea typeface="Gill Sans" charset="0"/>
                <a:cs typeface="Gill Sans" charset="0"/>
              </a:rPr>
              <a:t>      </a:t>
            </a:r>
            <a:r>
              <a:rPr lang="en-US" sz="600" dirty="0">
                <a:ea typeface="Gill Sans" charset="0"/>
                <a:cs typeface="Gill Sans" charset="0"/>
              </a:rPr>
              <a:t>1    </a:t>
            </a:r>
            <a:r>
              <a:rPr lang="en-US" sz="600" dirty="0" smtClean="0">
                <a:ea typeface="Gill Sans" charset="0"/>
                <a:cs typeface="Gill Sans" charset="0"/>
              </a:rPr>
              <a:t>     </a:t>
            </a:r>
            <a:r>
              <a:rPr lang="en-US" sz="600" dirty="0">
                <a:ea typeface="Gill Sans" charset="0"/>
                <a:cs typeface="Gill Sans" charset="0"/>
              </a:rPr>
              <a:t>2        3       4       5 </a:t>
            </a:r>
            <a:r>
              <a:rPr lang="en-US" sz="600" dirty="0" smtClean="0">
                <a:ea typeface="Gill Sans" charset="0"/>
                <a:cs typeface="Gill Sans" charset="0"/>
              </a:rPr>
              <a:t>       </a:t>
            </a:r>
            <a:r>
              <a:rPr lang="en-US" sz="600" dirty="0">
                <a:ea typeface="Gill Sans" charset="0"/>
                <a:cs typeface="Gill Sans" charset="0"/>
              </a:rPr>
              <a:t>6        7       8  </a:t>
            </a:r>
            <a:r>
              <a:rPr lang="en-US" sz="600" dirty="0" smtClean="0">
                <a:ea typeface="Gill Sans" charset="0"/>
                <a:cs typeface="Gill Sans" charset="0"/>
              </a:rPr>
              <a:t>      </a:t>
            </a:r>
            <a:r>
              <a:rPr lang="en-US" sz="600" dirty="0">
                <a:ea typeface="Gill Sans" charset="0"/>
                <a:cs typeface="Gill Sans" charset="0"/>
              </a:rPr>
              <a:t>9      10      11   </a:t>
            </a:r>
            <a:r>
              <a:rPr lang="en-US" sz="600" dirty="0" smtClean="0">
                <a:ea typeface="Gill Sans" charset="0"/>
                <a:cs typeface="Gill Sans" charset="0"/>
              </a:rPr>
              <a:t>   </a:t>
            </a:r>
            <a:r>
              <a:rPr lang="en-US" sz="600" dirty="0">
                <a:ea typeface="Gill Sans" charset="0"/>
                <a:cs typeface="Gill Sans" charset="0"/>
              </a:rPr>
              <a:t>12   </a:t>
            </a:r>
            <a:r>
              <a:rPr lang="en-US" sz="600" dirty="0" smtClean="0">
                <a:ea typeface="Gill Sans" charset="0"/>
                <a:cs typeface="Gill Sans" charset="0"/>
              </a:rPr>
              <a:t>   </a:t>
            </a:r>
            <a:r>
              <a:rPr lang="en-US" sz="600" dirty="0">
                <a:ea typeface="Gill Sans" charset="0"/>
                <a:cs typeface="Gill Sans" charset="0"/>
              </a:rPr>
              <a:t>13     14   </a:t>
            </a:r>
            <a:r>
              <a:rPr lang="en-US" sz="600" dirty="0" smtClean="0">
                <a:ea typeface="Gill Sans" charset="0"/>
                <a:cs typeface="Gill Sans" charset="0"/>
              </a:rPr>
              <a:t>   </a:t>
            </a:r>
            <a:r>
              <a:rPr lang="en-US" sz="600" dirty="0">
                <a:ea typeface="Gill Sans" charset="0"/>
                <a:cs typeface="Gill Sans" charset="0"/>
              </a:rPr>
              <a:t>15     </a:t>
            </a:r>
          </a:p>
        </p:txBody>
      </p:sp>
      <p:grpSp>
        <p:nvGrpSpPr>
          <p:cNvPr id="29" name="Group 33"/>
          <p:cNvGrpSpPr>
            <a:grpSpLocks/>
          </p:cNvGrpSpPr>
          <p:nvPr/>
        </p:nvGrpSpPr>
        <p:grpSpPr bwMode="auto">
          <a:xfrm>
            <a:off x="2438400" y="2362200"/>
            <a:ext cx="3290027" cy="4114800"/>
            <a:chOff x="0" y="0"/>
            <a:chExt cx="2904" cy="3632"/>
          </a:xfrm>
        </p:grpSpPr>
        <p:pic>
          <p:nvPicPr>
            <p:cNvPr id="30" name="Picture 2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880" cy="36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1" name="Picture 2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" y="656"/>
              <a:ext cx="2880" cy="36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2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" y="1312"/>
              <a:ext cx="2880" cy="36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3" name="Picture 3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968"/>
              <a:ext cx="2880" cy="36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4" name="Picture 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2624"/>
              <a:ext cx="2880" cy="36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5" name="Picture 3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3272"/>
              <a:ext cx="2880" cy="36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36" name="Rectangle 2"/>
          <p:cNvSpPr>
            <a:spLocks/>
          </p:cNvSpPr>
          <p:nvPr/>
        </p:nvSpPr>
        <p:spPr bwMode="auto">
          <a:xfrm>
            <a:off x="2498742" y="1143000"/>
            <a:ext cx="4200445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Your monitor is an 8-bit display</a:t>
            </a:r>
            <a:endParaRPr lang="en-US" sz="2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Thresholding, where to set the cutoff?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90600" y="2286000"/>
            <a:ext cx="4098727" cy="3633266"/>
            <a:chOff x="0" y="0"/>
            <a:chExt cx="3672" cy="3254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5" y="0"/>
              <a:ext cx="3488" cy="286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41987" name="Rectangle 3"/>
            <p:cNvSpPr>
              <a:spLocks/>
            </p:cNvSpPr>
            <p:nvPr/>
          </p:nvSpPr>
          <p:spPr bwMode="auto">
            <a:xfrm>
              <a:off x="0" y="2966"/>
              <a:ext cx="3672" cy="2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700" dirty="0">
                  <a:ea typeface="Gill Sans" charset="0"/>
                  <a:cs typeface="Gill Sans" charset="0"/>
                </a:rPr>
                <a:t>Automatic segmentation using Otsu’s method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problem with this approach…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biased towards brighter objects</a:t>
            </a:r>
          </a:p>
          <a:p>
            <a:r>
              <a:rPr lang="en-US"/>
              <a:t>Ideally would use second channel to independently define objects to measure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images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Thresholding gives you a binary image; 1 inside an object, 0 elsewhere</a:t>
            </a:r>
          </a:p>
          <a:p>
            <a:r>
              <a:rPr lang="en-US"/>
              <a:t>This can be used to identify objects</a:t>
            </a:r>
          </a:p>
          <a:p>
            <a:r>
              <a:rPr lang="en-US"/>
              <a:t>It can also be manipulated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Binary Operations: Erosion/Dilation</a:t>
            </a:r>
            <a:endParaRPr lang="en-US" dirty="0"/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576684" y="1010022"/>
            <a:ext cx="2090316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Gill Sans" charset="0"/>
                <a:cs typeface="Gill Sans" charset="0"/>
              </a:rPr>
              <a:t>Structuring Element:</a:t>
            </a:r>
          </a:p>
        </p:txBody>
      </p:sp>
      <p:graphicFrame>
        <p:nvGraphicFramePr>
          <p:cNvPr id="40963" name="Group 3"/>
          <p:cNvGraphicFramePr>
            <a:graphicFrameLocks noGrp="1"/>
          </p:cNvGraphicFramePr>
          <p:nvPr/>
        </p:nvGraphicFramePr>
        <p:xfrm>
          <a:off x="367610" y="3538840"/>
          <a:ext cx="2299390" cy="1718960"/>
        </p:xfrm>
        <a:graphic>
          <a:graphicData uri="http://schemas.openxmlformats.org/drawingml/2006/table">
            <a:tbl>
              <a:tblPr/>
              <a:tblGrid>
                <a:gridCol w="229939"/>
                <a:gridCol w="229939"/>
                <a:gridCol w="229939"/>
                <a:gridCol w="229939"/>
                <a:gridCol w="229939"/>
                <a:gridCol w="229939"/>
                <a:gridCol w="229939"/>
                <a:gridCol w="229939"/>
                <a:gridCol w="229939"/>
                <a:gridCol w="229939"/>
              </a:tblGrid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84" name="Group 324"/>
          <p:cNvGraphicFramePr>
            <a:graphicFrameLocks noGrp="1"/>
          </p:cNvGraphicFramePr>
          <p:nvPr/>
        </p:nvGraphicFramePr>
        <p:xfrm>
          <a:off x="1033884" y="1391022"/>
          <a:ext cx="1017984" cy="666378"/>
        </p:xfrm>
        <a:graphic>
          <a:graphicData uri="http://schemas.openxmlformats.org/drawingml/2006/table">
            <a:tbl>
              <a:tblPr/>
              <a:tblGrid>
                <a:gridCol w="339328"/>
                <a:gridCol w="339328"/>
                <a:gridCol w="339328"/>
              </a:tblGrid>
              <a:tr h="222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22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22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360"/>
          <p:cNvGrpSpPr>
            <a:grpSpLocks/>
          </p:cNvGrpSpPr>
          <p:nvPr/>
        </p:nvGrpSpPr>
        <p:grpSpPr bwMode="auto">
          <a:xfrm>
            <a:off x="977210" y="2472040"/>
            <a:ext cx="1080492" cy="1026914"/>
            <a:chOff x="0" y="0"/>
            <a:chExt cx="968" cy="920"/>
          </a:xfrm>
        </p:grpSpPr>
        <p:sp>
          <p:nvSpPr>
            <p:cNvPr id="41318" name="Rectangle 358"/>
            <p:cNvSpPr>
              <a:spLocks/>
            </p:cNvSpPr>
            <p:nvPr/>
          </p:nvSpPr>
          <p:spPr bwMode="auto">
            <a:xfrm>
              <a:off x="0" y="0"/>
              <a:ext cx="968" cy="920"/>
            </a:xfrm>
            <a:prstGeom prst="rect">
              <a:avLst/>
            </a:prstGeom>
            <a:solidFill>
              <a:srgbClr val="84DDF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algn="ctr" rotWithShape="0">
                <a:schemeClr val="bg2">
                  <a:alpha val="79999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319" name="Picture 35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8" y="64"/>
              <a:ext cx="800" cy="8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graphicFrame>
        <p:nvGraphicFramePr>
          <p:cNvPr id="41321" name="Group 361"/>
          <p:cNvGraphicFramePr>
            <a:graphicFrameLocks noGrp="1"/>
          </p:cNvGraphicFramePr>
          <p:nvPr/>
        </p:nvGraphicFramePr>
        <p:xfrm>
          <a:off x="4054825" y="2057400"/>
          <a:ext cx="2423292" cy="1718960"/>
        </p:xfrm>
        <a:graphic>
          <a:graphicData uri="http://schemas.openxmlformats.org/drawingml/2006/table">
            <a:tbl>
              <a:tblPr/>
              <a:tblGrid>
                <a:gridCol w="242218"/>
                <a:gridCol w="242217"/>
                <a:gridCol w="242218"/>
                <a:gridCol w="242217"/>
                <a:gridCol w="243334"/>
                <a:gridCol w="242218"/>
                <a:gridCol w="242217"/>
                <a:gridCol w="242218"/>
                <a:gridCol w="242217"/>
                <a:gridCol w="242218"/>
              </a:tblGrid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642" name="Line 682"/>
          <p:cNvSpPr>
            <a:spLocks noChangeShapeType="1"/>
          </p:cNvSpPr>
          <p:nvPr/>
        </p:nvSpPr>
        <p:spPr bwMode="auto">
          <a:xfrm flipH="1">
            <a:off x="2895598" y="3505200"/>
            <a:ext cx="914401" cy="533399"/>
          </a:xfrm>
          <a:prstGeom prst="line">
            <a:avLst/>
          </a:prstGeom>
          <a:noFill/>
          <a:ln w="38100" cap="flat">
            <a:solidFill>
              <a:srgbClr val="FFFF0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643" name="Rectangle 683"/>
          <p:cNvSpPr>
            <a:spLocks/>
          </p:cNvSpPr>
          <p:nvPr/>
        </p:nvSpPr>
        <p:spPr bwMode="auto">
          <a:xfrm>
            <a:off x="2819400" y="3048000"/>
            <a:ext cx="1044773" cy="3694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Erosion</a:t>
            </a:r>
          </a:p>
        </p:txBody>
      </p:sp>
      <p:grpSp>
        <p:nvGrpSpPr>
          <p:cNvPr id="3" name="Group 686"/>
          <p:cNvGrpSpPr>
            <a:grpSpLocks/>
          </p:cNvGrpSpPr>
          <p:nvPr/>
        </p:nvGrpSpPr>
        <p:grpSpPr bwMode="auto">
          <a:xfrm>
            <a:off x="4664425" y="990600"/>
            <a:ext cx="1080492" cy="1026914"/>
            <a:chOff x="0" y="0"/>
            <a:chExt cx="968" cy="920"/>
          </a:xfrm>
        </p:grpSpPr>
        <p:sp>
          <p:nvSpPr>
            <p:cNvPr id="41644" name="Rectangle 684"/>
            <p:cNvSpPr>
              <a:spLocks/>
            </p:cNvSpPr>
            <p:nvPr/>
          </p:nvSpPr>
          <p:spPr bwMode="auto">
            <a:xfrm>
              <a:off x="0" y="0"/>
              <a:ext cx="968" cy="920"/>
            </a:xfrm>
            <a:prstGeom prst="rect">
              <a:avLst/>
            </a:prstGeom>
            <a:solidFill>
              <a:srgbClr val="84DDF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algn="ctr" rotWithShape="0">
                <a:schemeClr val="bg2">
                  <a:alpha val="79999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645" name="Picture 68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" y="64"/>
              <a:ext cx="800" cy="8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grpSp>
        <p:nvGrpSpPr>
          <p:cNvPr id="4" name="Group 690"/>
          <p:cNvGrpSpPr>
            <a:grpSpLocks/>
          </p:cNvGrpSpPr>
          <p:nvPr/>
        </p:nvGrpSpPr>
        <p:grpSpPr bwMode="auto">
          <a:xfrm>
            <a:off x="4664425" y="3962400"/>
            <a:ext cx="1080492" cy="1026914"/>
            <a:chOff x="0" y="0"/>
            <a:chExt cx="968" cy="920"/>
          </a:xfrm>
        </p:grpSpPr>
        <p:sp>
          <p:nvSpPr>
            <p:cNvPr id="41648" name="Rectangle 688"/>
            <p:cNvSpPr>
              <a:spLocks/>
            </p:cNvSpPr>
            <p:nvPr/>
          </p:nvSpPr>
          <p:spPr bwMode="auto">
            <a:xfrm>
              <a:off x="0" y="0"/>
              <a:ext cx="968" cy="920"/>
            </a:xfrm>
            <a:prstGeom prst="rect">
              <a:avLst/>
            </a:prstGeom>
            <a:solidFill>
              <a:srgbClr val="84DDFD"/>
            </a:solid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algn="ctr" rotWithShape="0">
                <a:schemeClr val="bg2">
                  <a:alpha val="79999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649" name="Picture 68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" y="64"/>
              <a:ext cx="800" cy="8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graphicFrame>
        <p:nvGraphicFramePr>
          <p:cNvPr id="41651" name="Group 691"/>
          <p:cNvGraphicFramePr>
            <a:graphicFrameLocks noGrp="1"/>
          </p:cNvGraphicFramePr>
          <p:nvPr/>
        </p:nvGraphicFramePr>
        <p:xfrm>
          <a:off x="4131025" y="5062840"/>
          <a:ext cx="2422175" cy="1718960"/>
        </p:xfrm>
        <a:graphic>
          <a:graphicData uri="http://schemas.openxmlformats.org/drawingml/2006/table">
            <a:tbl>
              <a:tblPr/>
              <a:tblGrid>
                <a:gridCol w="242218"/>
                <a:gridCol w="242217"/>
                <a:gridCol w="242218"/>
                <a:gridCol w="242217"/>
                <a:gridCol w="242218"/>
                <a:gridCol w="242217"/>
                <a:gridCol w="242218"/>
                <a:gridCol w="242217"/>
                <a:gridCol w="242218"/>
                <a:gridCol w="242217"/>
              </a:tblGrid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1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1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 charset="0"/>
                          <a:ea typeface="Lucida Grande" charset="0"/>
                          <a:cs typeface="Lucida Grande" charset="0"/>
                          <a:sym typeface="Lucida Grande" charset="0"/>
                        </a:rPr>
                        <a:t>0</a:t>
                      </a:r>
                    </a:p>
                  </a:txBody>
                  <a:tcPr marL="8930" marR="8930" marT="8930" marB="8930" horzOverflow="overflow">
                    <a:lnL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972" name="Line 1012"/>
          <p:cNvSpPr>
            <a:spLocks noChangeShapeType="1"/>
          </p:cNvSpPr>
          <p:nvPr/>
        </p:nvSpPr>
        <p:spPr bwMode="auto">
          <a:xfrm flipH="1" flipV="1">
            <a:off x="6172200" y="3886200"/>
            <a:ext cx="0" cy="1066800"/>
          </a:xfrm>
          <a:prstGeom prst="line">
            <a:avLst/>
          </a:prstGeom>
          <a:noFill/>
          <a:ln w="38100" cap="flat">
            <a:solidFill>
              <a:srgbClr val="FFFF00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973" name="Rectangle 1013"/>
          <p:cNvSpPr>
            <a:spLocks/>
          </p:cNvSpPr>
          <p:nvPr/>
        </p:nvSpPr>
        <p:spPr bwMode="auto">
          <a:xfrm rot="5400000">
            <a:off x="5918502" y="4292298"/>
            <a:ext cx="1029128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Gill Sans" charset="0"/>
                <a:cs typeface="Gill Sans" charset="0"/>
              </a:rPr>
              <a:t>Dilation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42" grpId="0" animBg="1"/>
      <p:bldP spid="41643" grpId="0"/>
      <p:bldP spid="41972" grpId="0" animBg="1"/>
      <p:bldP spid="4197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binary operations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Sequential erosion and dilation – tends to smooth objects</a:t>
            </a:r>
          </a:p>
          <a:p>
            <a:r>
              <a:rPr lang="en-US"/>
              <a:t>Hole filling</a:t>
            </a:r>
          </a:p>
          <a:p>
            <a:r>
              <a:rPr lang="en-US"/>
              <a:t>Removing objects at borders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</a:t>
            </a:r>
            <a:r>
              <a:rPr lang="en-US" smtClean="0"/>
              <a:t>Further Reading</a:t>
            </a:r>
            <a:endParaRPr lang="en-US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</a:t>
            </a:r>
            <a:r>
              <a:rPr lang="en-US" dirty="0" smtClean="0"/>
              <a:t> </a:t>
            </a:r>
            <a:r>
              <a:rPr lang="en-US" dirty="0" err="1" smtClean="0"/>
              <a:t>Stuurman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Gonzalez</a:t>
            </a:r>
            <a:r>
              <a:rPr lang="en-US" dirty="0"/>
              <a:t>, Woods, and </a:t>
            </a:r>
            <a:r>
              <a:rPr lang="en-US" dirty="0" err="1"/>
              <a:t>Eddins</a:t>
            </a:r>
            <a:r>
              <a:rPr lang="en-US" dirty="0"/>
              <a:t>: Digital Image Processing (Using </a:t>
            </a:r>
            <a:r>
              <a:rPr lang="en-US" dirty="0" err="1"/>
              <a:t>Matlab</a:t>
            </a:r>
            <a:r>
              <a:rPr lang="en-US" dirty="0" smtClean="0"/>
              <a:t>)</a:t>
            </a:r>
          </a:p>
          <a:p>
            <a:r>
              <a:rPr lang="en-US" dirty="0" smtClean="0">
                <a:ea typeface="Gill Sans" charset="0"/>
                <a:cs typeface="Gill Sans" charset="0"/>
              </a:rPr>
              <a:t>Burger and Burge, Digital Image Processing, An Algorithmic Introduction using Java (</a:t>
            </a:r>
            <a:r>
              <a:rPr lang="en-US" dirty="0" err="1" smtClean="0">
                <a:ea typeface="Gill Sans" charset="0"/>
                <a:cs typeface="Gill Sans" charset="0"/>
              </a:rPr>
              <a:t>ImageJ</a:t>
            </a:r>
            <a:r>
              <a:rPr lang="en-US" dirty="0" smtClean="0">
                <a:ea typeface="Gill Sans" charset="0"/>
                <a:cs typeface="Gill Sans" charset="0"/>
              </a:rPr>
              <a:t>)</a:t>
            </a:r>
            <a:endParaRPr lang="en-US" dirty="0"/>
          </a:p>
          <a:p>
            <a:r>
              <a:rPr lang="en-US" dirty="0"/>
              <a:t>Pawley: Handbook of Biological </a:t>
            </a:r>
            <a:r>
              <a:rPr lang="en-US" dirty="0" err="1"/>
              <a:t>Confocal</a:t>
            </a:r>
            <a:r>
              <a:rPr lang="en-US" dirty="0"/>
              <a:t> Microscopy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Mapping values onto display</a:t>
            </a:r>
            <a:endParaRPr lang="en-US" dirty="0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565077" y="3886200"/>
            <a:ext cx="152605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ea typeface="Gill Sans" charset="0"/>
                <a:cs typeface="Gill Sans" charset="0"/>
              </a:rPr>
              <a:t>Digital Number</a:t>
            </a: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 rot="-5400000">
            <a:off x="-831094" y="2888495"/>
            <a:ext cx="2404544" cy="4375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dirty="0">
                <a:ea typeface="Gill Sans" charset="0"/>
                <a:cs typeface="Gill Sans" charset="0"/>
              </a:rPr>
              <a:t>Display Intensity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2186955"/>
            <a:ext cx="3249290" cy="1841747"/>
            <a:chOff x="0" y="27"/>
            <a:chExt cx="2911" cy="1650"/>
          </a:xfrm>
        </p:grpSpPr>
        <p:pic>
          <p:nvPicPr>
            <p:cNvPr id="20487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2" y="128"/>
              <a:ext cx="2536" cy="132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184" y="1439"/>
              <a:ext cx="10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>
                  <a:ea typeface="Gill Sans" charset="0"/>
                  <a:cs typeface="Gill Sans" charset="0"/>
                </a:rPr>
                <a:t>0</a:t>
              </a:r>
            </a:p>
          </p:txBody>
        </p:sp>
        <p:sp>
          <p:nvSpPr>
            <p:cNvPr id="20489" name="Rectangle 9"/>
            <p:cNvSpPr>
              <a:spLocks/>
            </p:cNvSpPr>
            <p:nvPr/>
          </p:nvSpPr>
          <p:spPr bwMode="auto">
            <a:xfrm>
              <a:off x="0" y="27"/>
              <a:ext cx="327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>
                  <a:ea typeface="Gill Sans" charset="0"/>
                  <a:cs typeface="Gill Sans" charset="0"/>
                </a:rPr>
                <a:t>255</a:t>
              </a:r>
            </a:p>
          </p:txBody>
        </p:sp>
        <p:sp>
          <p:nvSpPr>
            <p:cNvPr id="20490" name="Rectangle 10"/>
            <p:cNvSpPr>
              <a:spLocks/>
            </p:cNvSpPr>
            <p:nvPr/>
          </p:nvSpPr>
          <p:spPr bwMode="auto">
            <a:xfrm>
              <a:off x="2584" y="1443"/>
              <a:ext cx="327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>
                  <a:ea typeface="Gill Sans" charset="0"/>
                  <a:cs typeface="Gill Sans" charset="0"/>
                </a:rPr>
                <a:t>255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846314" y="2289647"/>
            <a:ext cx="2856384" cy="1739037"/>
            <a:chOff x="0" y="0"/>
            <a:chExt cx="2559" cy="1557"/>
          </a:xfrm>
        </p:grpSpPr>
        <p:sp>
          <p:nvSpPr>
            <p:cNvPr id="20492" name="Rectangle 12"/>
            <p:cNvSpPr>
              <a:spLocks/>
            </p:cNvSpPr>
            <p:nvPr/>
          </p:nvSpPr>
          <p:spPr bwMode="auto">
            <a:xfrm>
              <a:off x="0" y="1319"/>
              <a:ext cx="109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>
                  <a:ea typeface="Gill Sans" charset="0"/>
                  <a:cs typeface="Gill Sans" charset="0"/>
                </a:rPr>
                <a:t>0</a:t>
              </a:r>
            </a:p>
          </p:txBody>
        </p:sp>
        <p:sp>
          <p:nvSpPr>
            <p:cNvPr id="20493" name="Rectangle 13"/>
            <p:cNvSpPr>
              <a:spLocks/>
            </p:cNvSpPr>
            <p:nvPr/>
          </p:nvSpPr>
          <p:spPr bwMode="auto">
            <a:xfrm>
              <a:off x="2232" y="1323"/>
              <a:ext cx="327" cy="23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>
                  <a:ea typeface="Gill Sans" charset="0"/>
                  <a:cs typeface="Gill Sans" charset="0"/>
                </a:rPr>
                <a:t>255</a:t>
              </a:r>
            </a:p>
          </p:txBody>
        </p:sp>
        <p:pic>
          <p:nvPicPr>
            <p:cNvPr id="20494" name="Picture 1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2528" cy="13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16529" t="7643" r="15702" b="15924"/>
          <a:stretch>
            <a:fillRect/>
          </a:stretch>
        </p:blipFill>
        <p:spPr bwMode="auto">
          <a:xfrm>
            <a:off x="3810000" y="42672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 cstate="print"/>
          <a:srcRect l="14876" t="7643" r="15702" b="15923"/>
          <a:stretch>
            <a:fillRect/>
          </a:stretch>
        </p:blipFill>
        <p:spPr bwMode="auto">
          <a:xfrm>
            <a:off x="533400" y="4267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Intensity scaling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25563"/>
            <a:ext cx="8229600" cy="4525962"/>
          </a:xfrm>
        </p:spPr>
        <p:txBody>
          <a:bodyPr/>
          <a:lstStyle/>
          <a:p>
            <a:r>
              <a:rPr lang="en-US"/>
              <a:t>Computer screens are 8-bit</a:t>
            </a:r>
          </a:p>
          <a:p>
            <a:r>
              <a:rPr lang="en-US"/>
              <a:t>Publishers also want 8-bit files</a:t>
            </a:r>
          </a:p>
          <a:p>
            <a:pPr lvl="4"/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051050" y="2819400"/>
            <a:ext cx="3886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882775" y="49895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5556250" y="4989513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4095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771650" y="48006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517650" y="26670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255</a:t>
            </a: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V="1">
            <a:off x="2051050" y="2819400"/>
            <a:ext cx="3886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3117850" y="5257800"/>
            <a:ext cx="188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Intensity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457200" y="3733800"/>
            <a:ext cx="159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Final Intensity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1292225" y="5791200"/>
            <a:ext cx="5337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You lose information in this process – </a:t>
            </a:r>
          </a:p>
          <a:p>
            <a:r>
              <a:rPr lang="en-US" sz="2400"/>
              <a:t>values 4080-4095 all end up as 255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Intensity scaling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2819400" y="2743200"/>
            <a:ext cx="3886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2651125" y="4913312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324600" y="4913312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4095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2540000" y="4724400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286000" y="2590800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255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203575" y="2743200"/>
            <a:ext cx="2743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886200" y="5181600"/>
            <a:ext cx="188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Intensity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1225550" y="3657600"/>
            <a:ext cx="159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Final Intensity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V="1">
            <a:off x="3203575" y="5091112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946775" y="204311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328" name="AutoShape 16"/>
          <p:cNvCxnSpPr>
            <a:cxnSpLocks noChangeShapeType="1"/>
            <a:stCxn id="13321" idx="0"/>
            <a:endCxn id="13321" idx="0"/>
          </p:cNvCxnSpPr>
          <p:nvPr/>
        </p:nvCxnSpPr>
        <p:spPr bwMode="auto">
          <a:xfrm>
            <a:off x="3203575" y="49530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4727575" y="3871912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30" name="Freeform 18"/>
          <p:cNvSpPr>
            <a:spLocks/>
          </p:cNvSpPr>
          <p:nvPr/>
        </p:nvSpPr>
        <p:spPr bwMode="auto">
          <a:xfrm rot="2928841">
            <a:off x="3997325" y="3916362"/>
            <a:ext cx="636588" cy="242888"/>
          </a:xfrm>
          <a:custGeom>
            <a:avLst/>
            <a:gdLst/>
            <a:ahLst/>
            <a:cxnLst>
              <a:cxn ang="0">
                <a:pos x="0" y="248"/>
              </a:cxn>
              <a:cxn ang="0">
                <a:pos x="336" y="8"/>
              </a:cxn>
              <a:cxn ang="0">
                <a:pos x="672" y="200"/>
              </a:cxn>
            </a:cxnLst>
            <a:rect l="0" t="0" r="r" b="b"/>
            <a:pathLst>
              <a:path w="672" h="248">
                <a:moveTo>
                  <a:pt x="0" y="248"/>
                </a:moveTo>
                <a:cubicBezTo>
                  <a:pt x="112" y="132"/>
                  <a:pt x="224" y="16"/>
                  <a:pt x="336" y="8"/>
                </a:cubicBezTo>
                <a:cubicBezTo>
                  <a:pt x="448" y="0"/>
                  <a:pt x="632" y="144"/>
                  <a:pt x="672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2898775" y="5548312"/>
            <a:ext cx="55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Min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5641975" y="1738312"/>
            <a:ext cx="61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Max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5032375" y="3948112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Brightness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3355975" y="3490912"/>
            <a:ext cx="104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Contrast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Rectangle 11"/>
          <p:cNvSpPr>
            <a:spLocks/>
          </p:cNvSpPr>
          <p:nvPr/>
        </p:nvSpPr>
        <p:spPr bwMode="auto">
          <a:xfrm>
            <a:off x="339328" y="98227"/>
            <a:ext cx="8456414" cy="171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4500" dirty="0">
              <a:ea typeface="Gill Sans" charset="0"/>
              <a:cs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Brightness / Contrast adjustment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 l="41562" t="42969" r="53126" b="47656"/>
          <a:stretch>
            <a:fillRect/>
          </a:stretch>
        </p:blipFill>
        <p:spPr bwMode="auto">
          <a:xfrm>
            <a:off x="685800" y="5029200"/>
            <a:ext cx="1295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200400"/>
            <a:ext cx="23717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200400"/>
            <a:ext cx="23717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 l="41562" t="42968" r="53126" b="47657"/>
          <a:stretch>
            <a:fillRect/>
          </a:stretch>
        </p:blipFill>
        <p:spPr bwMode="auto">
          <a:xfrm>
            <a:off x="3200400" y="5029200"/>
            <a:ext cx="1295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20965</TotalTime>
  <Words>2020</Words>
  <Application>Microsoft Office PowerPoint</Application>
  <PresentationFormat>On-screen Show (4:3)</PresentationFormat>
  <Paragraphs>1267</Paragraphs>
  <Slides>55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Default Design</vt:lpstr>
      <vt:lpstr>Introduction to Digital Image Analysis  Part I: Digital Images</vt:lpstr>
      <vt:lpstr>What is a digital Image?</vt:lpstr>
      <vt:lpstr>Bit depth and dynamic range</vt:lpstr>
      <vt:lpstr>Bit depth and dynamic range</vt:lpstr>
      <vt:lpstr>Converting bit-depth</vt:lpstr>
      <vt:lpstr>Mapping values onto display</vt:lpstr>
      <vt:lpstr>Intensity scaling</vt:lpstr>
      <vt:lpstr>Intensity scaling</vt:lpstr>
      <vt:lpstr>Brightness / Contrast adjustment</vt:lpstr>
      <vt:lpstr>Brightness/contrast</vt:lpstr>
      <vt:lpstr>Brightness/contrast</vt:lpstr>
      <vt:lpstr>Gamma correction</vt:lpstr>
      <vt:lpstr>Gamma adjustment</vt:lpstr>
      <vt:lpstr>What are acceptable image manipulations?</vt:lpstr>
      <vt:lpstr>Lookup Tables (LUTs)</vt:lpstr>
      <vt:lpstr>False coloring to bring out detail</vt:lpstr>
      <vt:lpstr>False coloring to bring out detail</vt:lpstr>
      <vt:lpstr>Lookup Tables (LUTs)</vt:lpstr>
      <vt:lpstr>Lookup Tables (LUTs)</vt:lpstr>
      <vt:lpstr>Color Images</vt:lpstr>
      <vt:lpstr>Color Images</vt:lpstr>
      <vt:lpstr>Color Images</vt:lpstr>
      <vt:lpstr>Stacks: Sequences of images</vt:lpstr>
      <vt:lpstr>File Formats</vt:lpstr>
      <vt:lpstr>Compression</vt:lpstr>
      <vt:lpstr>File Formats</vt:lpstr>
      <vt:lpstr>Software Tools</vt:lpstr>
      <vt:lpstr>Basic Image Analysis</vt:lpstr>
      <vt:lpstr>Background correction</vt:lpstr>
      <vt:lpstr>Estimating background from image</vt:lpstr>
      <vt:lpstr>Dark image</vt:lpstr>
      <vt:lpstr>Dark image</vt:lpstr>
      <vt:lpstr>Shading correction</vt:lpstr>
      <vt:lpstr>Shading correction</vt:lpstr>
      <vt:lpstr>Correction procedure</vt:lpstr>
      <vt:lpstr>Digital Image Filters</vt:lpstr>
      <vt:lpstr>How this works</vt:lpstr>
      <vt:lpstr>Linear Filters</vt:lpstr>
      <vt:lpstr>Why smooth?</vt:lpstr>
      <vt:lpstr>Actual PSF and Gaussian Filter</vt:lpstr>
      <vt:lpstr>Why smooth?</vt:lpstr>
      <vt:lpstr>Smoothing</vt:lpstr>
      <vt:lpstr>Edge Detection</vt:lpstr>
      <vt:lpstr>Edge Detection</vt:lpstr>
      <vt:lpstr>Contrast enhancement filters</vt:lpstr>
      <vt:lpstr>Contast enhancement</vt:lpstr>
      <vt:lpstr>Nonlinear filters</vt:lpstr>
      <vt:lpstr>Thresholding</vt:lpstr>
      <vt:lpstr>Thresholding, where to set the cutoff?</vt:lpstr>
      <vt:lpstr>Thresholding, where to set the cutoff?</vt:lpstr>
      <vt:lpstr>One problem with this approach…</vt:lpstr>
      <vt:lpstr>Binary images</vt:lpstr>
      <vt:lpstr>Binary Operations: Erosion/Dilation</vt:lpstr>
      <vt:lpstr>Other binary operations</vt:lpstr>
      <vt:lpstr>Acknowledgements &amp; Further Reading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Digital Image Analysis</dc:title>
  <dc:creator>kthorn</dc:creator>
  <cp:lastModifiedBy>Kurt Thorn</cp:lastModifiedBy>
  <cp:revision>63</cp:revision>
  <dcterms:created xsi:type="dcterms:W3CDTF">2008-10-21T19:35:35Z</dcterms:created>
  <dcterms:modified xsi:type="dcterms:W3CDTF">2013-03-26T17:53:27Z</dcterms:modified>
</cp:coreProperties>
</file>